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56"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857"/>
    <p:restoredTop sz="94745"/>
  </p:normalViewPr>
  <p:slideViewPr>
    <p:cSldViewPr snapToGrid="0" snapToObjects="1">
      <p:cViewPr varScale="1">
        <p:scale>
          <a:sx n="109" d="100"/>
          <a:sy n="109" d="100"/>
        </p:scale>
        <p:origin x="840"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_rels/data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diagrams/_rels/data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svg"/><Relationship Id="rId1" Type="http://schemas.openxmlformats.org/officeDocument/2006/relationships/image" Target="../media/image16.png"/><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9.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diagrams/_rels/drawing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svg"/><Relationship Id="rId1" Type="http://schemas.openxmlformats.org/officeDocument/2006/relationships/image" Target="../media/image16.png"/><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9.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9954704-DC28-4FB7-A284-5A9A7E88FB18}" type="doc">
      <dgm:prSet loTypeId="urn:microsoft.com/office/officeart/2018/2/layout/IconVerticalSolidList" loCatId="icon" qsTypeId="urn:microsoft.com/office/officeart/2005/8/quickstyle/simple1" qsCatId="simple" csTypeId="urn:microsoft.com/office/officeart/2018/5/colors/Iconchunking_neutralbg_colorful5" csCatId="colorful" phldr="1"/>
      <dgm:spPr/>
      <dgm:t>
        <a:bodyPr/>
        <a:lstStyle/>
        <a:p>
          <a:endParaRPr lang="en-US"/>
        </a:p>
      </dgm:t>
    </dgm:pt>
    <dgm:pt modelId="{AA576294-72AD-421E-A3D4-B4E39CAE8736}">
      <dgm:prSet/>
      <dgm:spPr/>
      <dgm:t>
        <a:bodyPr/>
        <a:lstStyle/>
        <a:p>
          <a:pPr>
            <a:lnSpc>
              <a:spcPct val="100000"/>
            </a:lnSpc>
          </a:pPr>
          <a:r>
            <a:rPr lang="en-US"/>
            <a:t>From the clusters we reverse geocode the centroids to obtain a final list of 20 addresses.</a:t>
          </a:r>
        </a:p>
      </dgm:t>
    </dgm:pt>
    <dgm:pt modelId="{76459DB3-DCF5-492B-B570-08AA881DE840}" type="parTrans" cxnId="{43F94A88-F2CF-4B5A-915E-9BB7A1F8C6FF}">
      <dgm:prSet/>
      <dgm:spPr/>
      <dgm:t>
        <a:bodyPr/>
        <a:lstStyle/>
        <a:p>
          <a:endParaRPr lang="en-US"/>
        </a:p>
      </dgm:t>
    </dgm:pt>
    <dgm:pt modelId="{A2964FAD-8476-4771-9A65-0C797D2F2F2C}" type="sibTrans" cxnId="{43F94A88-F2CF-4B5A-915E-9BB7A1F8C6FF}">
      <dgm:prSet/>
      <dgm:spPr/>
      <dgm:t>
        <a:bodyPr/>
        <a:lstStyle/>
        <a:p>
          <a:endParaRPr lang="en-US"/>
        </a:p>
      </dgm:t>
    </dgm:pt>
    <dgm:pt modelId="{97E6DE03-1788-47CA-B9A3-66BD9EAF49F8}">
      <dgm:prSet/>
      <dgm:spPr/>
      <dgm:t>
        <a:bodyPr/>
        <a:lstStyle/>
        <a:p>
          <a:pPr>
            <a:lnSpc>
              <a:spcPct val="100000"/>
            </a:lnSpc>
          </a:pPr>
          <a:r>
            <a:rPr lang="en-US"/>
            <a:t>They are all within 18 km of the center of New Delhi, located in South &amp; South-East Delhi.</a:t>
          </a:r>
        </a:p>
      </dgm:t>
    </dgm:pt>
    <dgm:pt modelId="{00ACBFDE-1FBC-49AC-93DF-23C476B04C6C}" type="parTrans" cxnId="{7A5F4D24-28B3-424C-9297-E3819409AA91}">
      <dgm:prSet/>
      <dgm:spPr/>
      <dgm:t>
        <a:bodyPr/>
        <a:lstStyle/>
        <a:p>
          <a:endParaRPr lang="en-US"/>
        </a:p>
      </dgm:t>
    </dgm:pt>
    <dgm:pt modelId="{88B6F036-E554-4743-BBAC-15B0DDBAB845}" type="sibTrans" cxnId="{7A5F4D24-28B3-424C-9297-E3819409AA91}">
      <dgm:prSet/>
      <dgm:spPr/>
      <dgm:t>
        <a:bodyPr/>
        <a:lstStyle/>
        <a:p>
          <a:endParaRPr lang="en-US"/>
        </a:p>
      </dgm:t>
    </dgm:pt>
    <dgm:pt modelId="{D0053B9D-9CAD-47CC-BB22-18DABBCCC2C2}">
      <dgm:prSet/>
      <dgm:spPr/>
      <dgm:t>
        <a:bodyPr/>
        <a:lstStyle/>
        <a:p>
          <a:pPr>
            <a:lnSpc>
              <a:spcPct val="100000"/>
            </a:lnSpc>
          </a:pPr>
          <a:r>
            <a:rPr lang="en-US"/>
            <a:t>20% of these locations are within 8km of the center. </a:t>
          </a:r>
        </a:p>
      </dgm:t>
    </dgm:pt>
    <dgm:pt modelId="{5F467156-15CB-462E-AF05-2BDBE4379564}" type="parTrans" cxnId="{8FAAD0AD-EFED-4B4E-9D57-FCF3EBB8C76C}">
      <dgm:prSet/>
      <dgm:spPr/>
      <dgm:t>
        <a:bodyPr/>
        <a:lstStyle/>
        <a:p>
          <a:endParaRPr lang="en-US"/>
        </a:p>
      </dgm:t>
    </dgm:pt>
    <dgm:pt modelId="{82529555-285C-4547-8523-C6C8BD295FEC}" type="sibTrans" cxnId="{8FAAD0AD-EFED-4B4E-9D57-FCF3EBB8C76C}">
      <dgm:prSet/>
      <dgm:spPr/>
      <dgm:t>
        <a:bodyPr/>
        <a:lstStyle/>
        <a:p>
          <a:endParaRPr lang="en-US"/>
        </a:p>
      </dgm:t>
    </dgm:pt>
    <dgm:pt modelId="{91C2E0D7-0424-4AB9-BE37-163CF6A482F9}" type="pres">
      <dgm:prSet presAssocID="{99954704-DC28-4FB7-A284-5A9A7E88FB18}" presName="root" presStyleCnt="0">
        <dgm:presLayoutVars>
          <dgm:dir/>
          <dgm:resizeHandles val="exact"/>
        </dgm:presLayoutVars>
      </dgm:prSet>
      <dgm:spPr/>
    </dgm:pt>
    <dgm:pt modelId="{13A22650-A91F-43DE-BC51-5A2C258A22A0}" type="pres">
      <dgm:prSet presAssocID="{AA576294-72AD-421E-A3D4-B4E39CAE8736}" presName="compNode" presStyleCnt="0"/>
      <dgm:spPr/>
    </dgm:pt>
    <dgm:pt modelId="{E0F5EB3D-CC4F-4B07-AA21-6D941D29DFFD}" type="pres">
      <dgm:prSet presAssocID="{AA576294-72AD-421E-A3D4-B4E39CAE8736}" presName="bgRect" presStyleLbl="bgShp" presStyleIdx="0" presStyleCnt="3"/>
      <dgm:spPr/>
    </dgm:pt>
    <dgm:pt modelId="{566AD8F4-6126-46EC-B31E-40F264986E95}" type="pres">
      <dgm:prSet presAssocID="{AA576294-72AD-421E-A3D4-B4E39CAE8736}"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resentation with Checklist"/>
        </a:ext>
      </dgm:extLst>
    </dgm:pt>
    <dgm:pt modelId="{3276A0DE-98DB-464B-A0D6-35FE70048B79}" type="pres">
      <dgm:prSet presAssocID="{AA576294-72AD-421E-A3D4-B4E39CAE8736}" presName="spaceRect" presStyleCnt="0"/>
      <dgm:spPr/>
    </dgm:pt>
    <dgm:pt modelId="{DB44554E-CFED-4033-9F68-61573C800654}" type="pres">
      <dgm:prSet presAssocID="{AA576294-72AD-421E-A3D4-B4E39CAE8736}" presName="parTx" presStyleLbl="revTx" presStyleIdx="0" presStyleCnt="3">
        <dgm:presLayoutVars>
          <dgm:chMax val="0"/>
          <dgm:chPref val="0"/>
        </dgm:presLayoutVars>
      </dgm:prSet>
      <dgm:spPr/>
    </dgm:pt>
    <dgm:pt modelId="{6A000620-3E2A-4FA6-8B27-1A751518549F}" type="pres">
      <dgm:prSet presAssocID="{A2964FAD-8476-4771-9A65-0C797D2F2F2C}" presName="sibTrans" presStyleCnt="0"/>
      <dgm:spPr/>
    </dgm:pt>
    <dgm:pt modelId="{CEB2E7AB-AA31-4759-AEC3-AA6E01770B00}" type="pres">
      <dgm:prSet presAssocID="{97E6DE03-1788-47CA-B9A3-66BD9EAF49F8}" presName="compNode" presStyleCnt="0"/>
      <dgm:spPr/>
    </dgm:pt>
    <dgm:pt modelId="{2C1C0C44-54F5-4324-8C81-29A4AD86FD5B}" type="pres">
      <dgm:prSet presAssocID="{97E6DE03-1788-47CA-B9A3-66BD9EAF49F8}" presName="bgRect" presStyleLbl="bgShp" presStyleIdx="1" presStyleCnt="3"/>
      <dgm:spPr/>
    </dgm:pt>
    <dgm:pt modelId="{3F5CE843-43E4-4FC6-9C24-937867638F3C}" type="pres">
      <dgm:prSet presAssocID="{97E6DE03-1788-47CA-B9A3-66BD9EAF49F8}"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arker"/>
        </a:ext>
      </dgm:extLst>
    </dgm:pt>
    <dgm:pt modelId="{27D97663-FC10-4963-AB7E-4A7AA9D8BB41}" type="pres">
      <dgm:prSet presAssocID="{97E6DE03-1788-47CA-B9A3-66BD9EAF49F8}" presName="spaceRect" presStyleCnt="0"/>
      <dgm:spPr/>
    </dgm:pt>
    <dgm:pt modelId="{8E2FAECD-4B95-40CB-8990-768985526618}" type="pres">
      <dgm:prSet presAssocID="{97E6DE03-1788-47CA-B9A3-66BD9EAF49F8}" presName="parTx" presStyleLbl="revTx" presStyleIdx="1" presStyleCnt="3">
        <dgm:presLayoutVars>
          <dgm:chMax val="0"/>
          <dgm:chPref val="0"/>
        </dgm:presLayoutVars>
      </dgm:prSet>
      <dgm:spPr/>
    </dgm:pt>
    <dgm:pt modelId="{2C1257EA-DEFA-474F-BDD1-321339CB2B47}" type="pres">
      <dgm:prSet presAssocID="{88B6F036-E554-4743-BBAC-15B0DDBAB845}" presName="sibTrans" presStyleCnt="0"/>
      <dgm:spPr/>
    </dgm:pt>
    <dgm:pt modelId="{2AD094F5-A925-4971-B20F-5D040E683FA7}" type="pres">
      <dgm:prSet presAssocID="{D0053B9D-9CAD-47CC-BB22-18DABBCCC2C2}" presName="compNode" presStyleCnt="0"/>
      <dgm:spPr/>
    </dgm:pt>
    <dgm:pt modelId="{ACA616A6-26CF-462B-BFC9-BC34D718EACD}" type="pres">
      <dgm:prSet presAssocID="{D0053B9D-9CAD-47CC-BB22-18DABBCCC2C2}" presName="bgRect" presStyleLbl="bgShp" presStyleIdx="2" presStyleCnt="3"/>
      <dgm:spPr/>
    </dgm:pt>
    <dgm:pt modelId="{FC74CDC3-C32A-46F5-BCD5-3D766841034D}" type="pres">
      <dgm:prSet presAssocID="{D0053B9D-9CAD-47CC-BB22-18DABBCCC2C2}"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ap with pin"/>
        </a:ext>
      </dgm:extLst>
    </dgm:pt>
    <dgm:pt modelId="{4E1B5CAB-0F6B-4AD6-BD4C-514073BB016A}" type="pres">
      <dgm:prSet presAssocID="{D0053B9D-9CAD-47CC-BB22-18DABBCCC2C2}" presName="spaceRect" presStyleCnt="0"/>
      <dgm:spPr/>
    </dgm:pt>
    <dgm:pt modelId="{E7FD447E-76BB-442A-B9C5-75B7B1338CE1}" type="pres">
      <dgm:prSet presAssocID="{D0053B9D-9CAD-47CC-BB22-18DABBCCC2C2}" presName="parTx" presStyleLbl="revTx" presStyleIdx="2" presStyleCnt="3">
        <dgm:presLayoutVars>
          <dgm:chMax val="0"/>
          <dgm:chPref val="0"/>
        </dgm:presLayoutVars>
      </dgm:prSet>
      <dgm:spPr/>
    </dgm:pt>
  </dgm:ptLst>
  <dgm:cxnLst>
    <dgm:cxn modelId="{7A5F4D24-28B3-424C-9297-E3819409AA91}" srcId="{99954704-DC28-4FB7-A284-5A9A7E88FB18}" destId="{97E6DE03-1788-47CA-B9A3-66BD9EAF49F8}" srcOrd="1" destOrd="0" parTransId="{00ACBFDE-1FBC-49AC-93DF-23C476B04C6C}" sibTransId="{88B6F036-E554-4743-BBAC-15B0DDBAB845}"/>
    <dgm:cxn modelId="{43F94A88-F2CF-4B5A-915E-9BB7A1F8C6FF}" srcId="{99954704-DC28-4FB7-A284-5A9A7E88FB18}" destId="{AA576294-72AD-421E-A3D4-B4E39CAE8736}" srcOrd="0" destOrd="0" parTransId="{76459DB3-DCF5-492B-B570-08AA881DE840}" sibTransId="{A2964FAD-8476-4771-9A65-0C797D2F2F2C}"/>
    <dgm:cxn modelId="{6692EE99-F60C-1340-AB32-A354D5A4519C}" type="presOf" srcId="{97E6DE03-1788-47CA-B9A3-66BD9EAF49F8}" destId="{8E2FAECD-4B95-40CB-8990-768985526618}" srcOrd="0" destOrd="0" presId="urn:microsoft.com/office/officeart/2018/2/layout/IconVerticalSolidList"/>
    <dgm:cxn modelId="{39B5389F-3CD4-5647-B67F-55101F802493}" type="presOf" srcId="{99954704-DC28-4FB7-A284-5A9A7E88FB18}" destId="{91C2E0D7-0424-4AB9-BE37-163CF6A482F9}" srcOrd="0" destOrd="0" presId="urn:microsoft.com/office/officeart/2018/2/layout/IconVerticalSolidList"/>
    <dgm:cxn modelId="{8FAAD0AD-EFED-4B4E-9D57-FCF3EBB8C76C}" srcId="{99954704-DC28-4FB7-A284-5A9A7E88FB18}" destId="{D0053B9D-9CAD-47CC-BB22-18DABBCCC2C2}" srcOrd="2" destOrd="0" parTransId="{5F467156-15CB-462E-AF05-2BDBE4379564}" sibTransId="{82529555-285C-4547-8523-C6C8BD295FEC}"/>
    <dgm:cxn modelId="{60A7FDBE-E44E-0945-9584-71F1D6582106}" type="presOf" srcId="{AA576294-72AD-421E-A3D4-B4E39CAE8736}" destId="{DB44554E-CFED-4033-9F68-61573C800654}" srcOrd="0" destOrd="0" presId="urn:microsoft.com/office/officeart/2018/2/layout/IconVerticalSolidList"/>
    <dgm:cxn modelId="{BA8FEBCE-6A0F-6D4A-BFCC-CEED059A0FB3}" type="presOf" srcId="{D0053B9D-9CAD-47CC-BB22-18DABBCCC2C2}" destId="{E7FD447E-76BB-442A-B9C5-75B7B1338CE1}" srcOrd="0" destOrd="0" presId="urn:microsoft.com/office/officeart/2018/2/layout/IconVerticalSolidList"/>
    <dgm:cxn modelId="{BC3D53C5-2E7B-E64E-8235-5BF78B945B58}" type="presParOf" srcId="{91C2E0D7-0424-4AB9-BE37-163CF6A482F9}" destId="{13A22650-A91F-43DE-BC51-5A2C258A22A0}" srcOrd="0" destOrd="0" presId="urn:microsoft.com/office/officeart/2018/2/layout/IconVerticalSolidList"/>
    <dgm:cxn modelId="{B1070DBD-E2B5-F246-B2CB-EF5B25D978E9}" type="presParOf" srcId="{13A22650-A91F-43DE-BC51-5A2C258A22A0}" destId="{E0F5EB3D-CC4F-4B07-AA21-6D941D29DFFD}" srcOrd="0" destOrd="0" presId="urn:microsoft.com/office/officeart/2018/2/layout/IconVerticalSolidList"/>
    <dgm:cxn modelId="{BACC4AEA-6297-DF4B-B345-381CD34AA086}" type="presParOf" srcId="{13A22650-A91F-43DE-BC51-5A2C258A22A0}" destId="{566AD8F4-6126-46EC-B31E-40F264986E95}" srcOrd="1" destOrd="0" presId="urn:microsoft.com/office/officeart/2018/2/layout/IconVerticalSolidList"/>
    <dgm:cxn modelId="{49ED1229-D9EE-DB42-8531-E7E0C1E08117}" type="presParOf" srcId="{13A22650-A91F-43DE-BC51-5A2C258A22A0}" destId="{3276A0DE-98DB-464B-A0D6-35FE70048B79}" srcOrd="2" destOrd="0" presId="urn:microsoft.com/office/officeart/2018/2/layout/IconVerticalSolidList"/>
    <dgm:cxn modelId="{D262AD61-9084-F840-A1DE-B32115527145}" type="presParOf" srcId="{13A22650-A91F-43DE-BC51-5A2C258A22A0}" destId="{DB44554E-CFED-4033-9F68-61573C800654}" srcOrd="3" destOrd="0" presId="urn:microsoft.com/office/officeart/2018/2/layout/IconVerticalSolidList"/>
    <dgm:cxn modelId="{D1140CDC-5583-D04B-A547-C3B35D8132DE}" type="presParOf" srcId="{91C2E0D7-0424-4AB9-BE37-163CF6A482F9}" destId="{6A000620-3E2A-4FA6-8B27-1A751518549F}" srcOrd="1" destOrd="0" presId="urn:microsoft.com/office/officeart/2018/2/layout/IconVerticalSolidList"/>
    <dgm:cxn modelId="{0CAC2BCE-558D-8442-9197-9B4230BE9987}" type="presParOf" srcId="{91C2E0D7-0424-4AB9-BE37-163CF6A482F9}" destId="{CEB2E7AB-AA31-4759-AEC3-AA6E01770B00}" srcOrd="2" destOrd="0" presId="urn:microsoft.com/office/officeart/2018/2/layout/IconVerticalSolidList"/>
    <dgm:cxn modelId="{FCA6FD95-6F30-9D47-A8F5-EEFC054D6737}" type="presParOf" srcId="{CEB2E7AB-AA31-4759-AEC3-AA6E01770B00}" destId="{2C1C0C44-54F5-4324-8C81-29A4AD86FD5B}" srcOrd="0" destOrd="0" presId="urn:microsoft.com/office/officeart/2018/2/layout/IconVerticalSolidList"/>
    <dgm:cxn modelId="{070447A4-FA76-2E4E-9801-48F9B119F744}" type="presParOf" srcId="{CEB2E7AB-AA31-4759-AEC3-AA6E01770B00}" destId="{3F5CE843-43E4-4FC6-9C24-937867638F3C}" srcOrd="1" destOrd="0" presId="urn:microsoft.com/office/officeart/2018/2/layout/IconVerticalSolidList"/>
    <dgm:cxn modelId="{40DF8969-0F05-774D-9B8C-62CCD4B8D82E}" type="presParOf" srcId="{CEB2E7AB-AA31-4759-AEC3-AA6E01770B00}" destId="{27D97663-FC10-4963-AB7E-4A7AA9D8BB41}" srcOrd="2" destOrd="0" presId="urn:microsoft.com/office/officeart/2018/2/layout/IconVerticalSolidList"/>
    <dgm:cxn modelId="{C282084C-AA24-B14C-800D-EBCD2CCCBDA2}" type="presParOf" srcId="{CEB2E7AB-AA31-4759-AEC3-AA6E01770B00}" destId="{8E2FAECD-4B95-40CB-8990-768985526618}" srcOrd="3" destOrd="0" presId="urn:microsoft.com/office/officeart/2018/2/layout/IconVerticalSolidList"/>
    <dgm:cxn modelId="{3266510D-9D2F-6348-9ACC-5960B3EDFECE}" type="presParOf" srcId="{91C2E0D7-0424-4AB9-BE37-163CF6A482F9}" destId="{2C1257EA-DEFA-474F-BDD1-321339CB2B47}" srcOrd="3" destOrd="0" presId="urn:microsoft.com/office/officeart/2018/2/layout/IconVerticalSolidList"/>
    <dgm:cxn modelId="{D9F02039-5C99-CC41-8CE9-2D8DF8751C06}" type="presParOf" srcId="{91C2E0D7-0424-4AB9-BE37-163CF6A482F9}" destId="{2AD094F5-A925-4971-B20F-5D040E683FA7}" srcOrd="4" destOrd="0" presId="urn:microsoft.com/office/officeart/2018/2/layout/IconVerticalSolidList"/>
    <dgm:cxn modelId="{60E8BE4D-1D57-614E-831B-A7AD845E97F5}" type="presParOf" srcId="{2AD094F5-A925-4971-B20F-5D040E683FA7}" destId="{ACA616A6-26CF-462B-BFC9-BC34D718EACD}" srcOrd="0" destOrd="0" presId="urn:microsoft.com/office/officeart/2018/2/layout/IconVerticalSolidList"/>
    <dgm:cxn modelId="{CAAC4ACB-F875-C74F-8DC6-BCF722DCDF03}" type="presParOf" srcId="{2AD094F5-A925-4971-B20F-5D040E683FA7}" destId="{FC74CDC3-C32A-46F5-BCD5-3D766841034D}" srcOrd="1" destOrd="0" presId="urn:microsoft.com/office/officeart/2018/2/layout/IconVerticalSolidList"/>
    <dgm:cxn modelId="{8D9940E9-3290-264E-A576-AB6EFD6BCC2E}" type="presParOf" srcId="{2AD094F5-A925-4971-B20F-5D040E683FA7}" destId="{4E1B5CAB-0F6B-4AD6-BD4C-514073BB016A}" srcOrd="2" destOrd="0" presId="urn:microsoft.com/office/officeart/2018/2/layout/IconVerticalSolidList"/>
    <dgm:cxn modelId="{B13C0484-FE3B-D449-A092-30DCEF20C533}" type="presParOf" srcId="{2AD094F5-A925-4971-B20F-5D040E683FA7}" destId="{E7FD447E-76BB-442A-B9C5-75B7B1338CE1}"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F7D98AE-F00C-4E90-A0DD-79E49888C5B3}" type="doc">
      <dgm:prSet loTypeId="urn:microsoft.com/office/officeart/2018/5/layout/IconCircle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3691A559-D38A-4C8B-9E0B-18FC5127ECDE}">
      <dgm:prSet custT="1"/>
      <dgm:spPr/>
      <dgm:t>
        <a:bodyPr/>
        <a:lstStyle/>
        <a:p>
          <a:pPr>
            <a:defRPr cap="all"/>
          </a:pPr>
          <a:r>
            <a:rPr lang="en-US" sz="1100" dirty="0"/>
            <a:t>The purpose of this project was to identify areas which had a low number of restaurants and especially Italian restaurants, as these areas would be more inclined towards being a good location with low competition for opening a profitable Italian restaurant. </a:t>
          </a:r>
        </a:p>
      </dgm:t>
    </dgm:pt>
    <dgm:pt modelId="{74E71774-9A3B-4C84-80F1-99CCD4F9F754}" type="parTrans" cxnId="{B29FF38D-4B38-4139-A7E2-6A6243ABCDD9}">
      <dgm:prSet/>
      <dgm:spPr/>
      <dgm:t>
        <a:bodyPr/>
        <a:lstStyle/>
        <a:p>
          <a:endParaRPr lang="en-US"/>
        </a:p>
      </dgm:t>
    </dgm:pt>
    <dgm:pt modelId="{3EE8C1BA-3923-4D45-9AFB-E0ED0B8A5E9F}" type="sibTrans" cxnId="{B29FF38D-4B38-4139-A7E2-6A6243ABCDD9}">
      <dgm:prSet/>
      <dgm:spPr/>
      <dgm:t>
        <a:bodyPr/>
        <a:lstStyle/>
        <a:p>
          <a:endParaRPr lang="en-US"/>
        </a:p>
      </dgm:t>
    </dgm:pt>
    <dgm:pt modelId="{5865EA4D-9BBF-49A3-8548-2E3C382E071E}">
      <dgm:prSet/>
      <dgm:spPr/>
      <dgm:t>
        <a:bodyPr/>
        <a:lstStyle/>
        <a:p>
          <a:pPr>
            <a:defRPr cap="all"/>
          </a:pPr>
          <a:r>
            <a:rPr lang="en-US" dirty="0"/>
            <a:t>This was done by creating a grid of candidate neighborhoods and then extracting data on restaurants within these neighborhoods using the Foursquare API. Then upon further analysis a region of interest was determined, which was an area near Sarojini Nagar in South/South-East Delhi. Further analysis and filtration yielded possible good location that were then clustered into 20 different zones of interest and the centers of these zones were reverse geocoded to obtain a list of 20 addresses that serve as the final deliverable of the project.</a:t>
          </a:r>
        </a:p>
      </dgm:t>
    </dgm:pt>
    <dgm:pt modelId="{BBF479F0-88F1-4A3D-8BE7-9D6D7EE2462D}" type="parTrans" cxnId="{0765AF29-748A-4AAE-9844-2C059D4552A2}">
      <dgm:prSet/>
      <dgm:spPr/>
      <dgm:t>
        <a:bodyPr/>
        <a:lstStyle/>
        <a:p>
          <a:endParaRPr lang="en-US"/>
        </a:p>
      </dgm:t>
    </dgm:pt>
    <dgm:pt modelId="{3174D52B-358E-4186-9359-50F03E2635F2}" type="sibTrans" cxnId="{0765AF29-748A-4AAE-9844-2C059D4552A2}">
      <dgm:prSet/>
      <dgm:spPr/>
      <dgm:t>
        <a:bodyPr/>
        <a:lstStyle/>
        <a:p>
          <a:endParaRPr lang="en-US"/>
        </a:p>
      </dgm:t>
    </dgm:pt>
    <dgm:pt modelId="{C6964F12-C0DE-4C99-90BA-61007C9AA720}">
      <dgm:prSet/>
      <dgm:spPr/>
      <dgm:t>
        <a:bodyPr/>
        <a:lstStyle/>
        <a:p>
          <a:pPr>
            <a:defRPr cap="all"/>
          </a:pPr>
          <a:r>
            <a:rPr lang="en-US" dirty="0"/>
            <a:t>These addresses can now serve as an initial starting point for stakeholders to start further analysis into the 20 areas, so that additional factors are taken into consideration, for example the existence of nearby hotels, popular attractions, real estate prices, socio-economic dynamics of the zones in order to arrive at the final best area to open an Italian restaurant. This is because this project has only considered the density of restaurants thus determining 20 areas of low competition from other restaurants and no competition from Italian restaurants.</a:t>
          </a:r>
        </a:p>
      </dgm:t>
    </dgm:pt>
    <dgm:pt modelId="{ECAAA73C-CFBA-45EC-B7E1-14F464311620}" type="parTrans" cxnId="{3A73CED7-94A1-406D-9FFF-CF843474FB1C}">
      <dgm:prSet/>
      <dgm:spPr/>
      <dgm:t>
        <a:bodyPr/>
        <a:lstStyle/>
        <a:p>
          <a:endParaRPr lang="en-US"/>
        </a:p>
      </dgm:t>
    </dgm:pt>
    <dgm:pt modelId="{05E84DAA-8FA3-4BCE-90E5-2FC11D0DD002}" type="sibTrans" cxnId="{3A73CED7-94A1-406D-9FFF-CF843474FB1C}">
      <dgm:prSet/>
      <dgm:spPr/>
      <dgm:t>
        <a:bodyPr/>
        <a:lstStyle/>
        <a:p>
          <a:endParaRPr lang="en-US"/>
        </a:p>
      </dgm:t>
    </dgm:pt>
    <dgm:pt modelId="{A2354E21-98E7-4C72-9C60-C3F0CF5A41D9}" type="pres">
      <dgm:prSet presAssocID="{7F7D98AE-F00C-4E90-A0DD-79E49888C5B3}" presName="root" presStyleCnt="0">
        <dgm:presLayoutVars>
          <dgm:dir/>
          <dgm:resizeHandles val="exact"/>
        </dgm:presLayoutVars>
      </dgm:prSet>
      <dgm:spPr/>
    </dgm:pt>
    <dgm:pt modelId="{F9DA46EA-55B6-4C98-953A-409A2BA799CF}" type="pres">
      <dgm:prSet presAssocID="{3691A559-D38A-4C8B-9E0B-18FC5127ECDE}" presName="compNode" presStyleCnt="0"/>
      <dgm:spPr/>
    </dgm:pt>
    <dgm:pt modelId="{FBF1AE5C-DACA-4DCE-A5D6-583167579B57}" type="pres">
      <dgm:prSet presAssocID="{3691A559-D38A-4C8B-9E0B-18FC5127ECDE}" presName="iconBgRect" presStyleLbl="bgShp" presStyleIdx="0" presStyleCnt="3"/>
      <dgm:spPr/>
    </dgm:pt>
    <dgm:pt modelId="{E4C75967-760B-44DB-95A7-A14876BA1D9A}" type="pres">
      <dgm:prSet presAssocID="{3691A559-D38A-4C8B-9E0B-18FC5127ECDE}"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Fork and knife"/>
        </a:ext>
      </dgm:extLst>
    </dgm:pt>
    <dgm:pt modelId="{99A9D07B-D75C-4D85-907E-4EAA91B657E3}" type="pres">
      <dgm:prSet presAssocID="{3691A559-D38A-4C8B-9E0B-18FC5127ECDE}" presName="spaceRect" presStyleCnt="0"/>
      <dgm:spPr/>
    </dgm:pt>
    <dgm:pt modelId="{B2781C68-FFBE-4342-921C-C6A7E5D9646E}" type="pres">
      <dgm:prSet presAssocID="{3691A559-D38A-4C8B-9E0B-18FC5127ECDE}" presName="textRect" presStyleLbl="revTx" presStyleIdx="0" presStyleCnt="3" custScaleX="115293">
        <dgm:presLayoutVars>
          <dgm:chMax val="1"/>
          <dgm:chPref val="1"/>
        </dgm:presLayoutVars>
      </dgm:prSet>
      <dgm:spPr/>
    </dgm:pt>
    <dgm:pt modelId="{2D60E6BF-FC48-486C-9A4D-6B39F21B819F}" type="pres">
      <dgm:prSet presAssocID="{3EE8C1BA-3923-4D45-9AFB-E0ED0B8A5E9F}" presName="sibTrans" presStyleCnt="0"/>
      <dgm:spPr/>
    </dgm:pt>
    <dgm:pt modelId="{73DE7D93-ADCA-4B31-AA06-D6BABC7F5183}" type="pres">
      <dgm:prSet presAssocID="{5865EA4D-9BBF-49A3-8548-2E3C382E071E}" presName="compNode" presStyleCnt="0"/>
      <dgm:spPr/>
    </dgm:pt>
    <dgm:pt modelId="{39205751-16A8-48E7-ABFA-242B76F2853D}" type="pres">
      <dgm:prSet presAssocID="{5865EA4D-9BBF-49A3-8548-2E3C382E071E}" presName="iconBgRect" presStyleLbl="bgShp" presStyleIdx="1" presStyleCnt="3"/>
      <dgm:spPr/>
    </dgm:pt>
    <dgm:pt modelId="{61AD0417-A86B-40BF-8E72-488AB114491F}" type="pres">
      <dgm:prSet presAssocID="{5865EA4D-9BBF-49A3-8548-2E3C382E071E}"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arker"/>
        </a:ext>
      </dgm:extLst>
    </dgm:pt>
    <dgm:pt modelId="{90BA8989-6C88-44E5-9CD0-D85724238ED9}" type="pres">
      <dgm:prSet presAssocID="{5865EA4D-9BBF-49A3-8548-2E3C382E071E}" presName="spaceRect" presStyleCnt="0"/>
      <dgm:spPr/>
    </dgm:pt>
    <dgm:pt modelId="{585C26D8-BFE6-4E28-ACCA-8F9446E56924}" type="pres">
      <dgm:prSet presAssocID="{5865EA4D-9BBF-49A3-8548-2E3C382E071E}" presName="textRect" presStyleLbl="revTx" presStyleIdx="1" presStyleCnt="3" custScaleX="125993">
        <dgm:presLayoutVars>
          <dgm:chMax val="1"/>
          <dgm:chPref val="1"/>
        </dgm:presLayoutVars>
      </dgm:prSet>
      <dgm:spPr/>
    </dgm:pt>
    <dgm:pt modelId="{4F14CCC3-C610-4AA5-A59A-E065F679D810}" type="pres">
      <dgm:prSet presAssocID="{3174D52B-358E-4186-9359-50F03E2635F2}" presName="sibTrans" presStyleCnt="0"/>
      <dgm:spPr/>
    </dgm:pt>
    <dgm:pt modelId="{6F73320B-BA51-4D3A-8FF9-54D97CCA7183}" type="pres">
      <dgm:prSet presAssocID="{C6964F12-C0DE-4C99-90BA-61007C9AA720}" presName="compNode" presStyleCnt="0"/>
      <dgm:spPr/>
    </dgm:pt>
    <dgm:pt modelId="{D381BBFC-B2F6-467A-9528-DFE42666A5D8}" type="pres">
      <dgm:prSet presAssocID="{C6964F12-C0DE-4C99-90BA-61007C9AA720}" presName="iconBgRect" presStyleLbl="bgShp" presStyleIdx="2" presStyleCnt="3"/>
      <dgm:spPr/>
    </dgm:pt>
    <dgm:pt modelId="{C61CBF0B-1BB1-4E31-AB5E-EF4BBA38FF7C}" type="pres">
      <dgm:prSet presAssocID="{C6964F12-C0DE-4C99-90BA-61007C9AA720}"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ity"/>
        </a:ext>
      </dgm:extLst>
    </dgm:pt>
    <dgm:pt modelId="{8DCD6163-AAB5-47AF-B0B8-3780E41291B5}" type="pres">
      <dgm:prSet presAssocID="{C6964F12-C0DE-4C99-90BA-61007C9AA720}" presName="spaceRect" presStyleCnt="0"/>
      <dgm:spPr/>
    </dgm:pt>
    <dgm:pt modelId="{28DE845B-A328-4A72-A2D5-219E7604FB9B}" type="pres">
      <dgm:prSet presAssocID="{C6964F12-C0DE-4C99-90BA-61007C9AA720}" presName="textRect" presStyleLbl="revTx" presStyleIdx="2" presStyleCnt="3" custScaleX="133648">
        <dgm:presLayoutVars>
          <dgm:chMax val="1"/>
          <dgm:chPref val="1"/>
        </dgm:presLayoutVars>
      </dgm:prSet>
      <dgm:spPr/>
    </dgm:pt>
  </dgm:ptLst>
  <dgm:cxnLst>
    <dgm:cxn modelId="{95FBD708-6112-4B5B-99C4-3D09B5B7C736}" type="presOf" srcId="{C6964F12-C0DE-4C99-90BA-61007C9AA720}" destId="{28DE845B-A328-4A72-A2D5-219E7604FB9B}" srcOrd="0" destOrd="0" presId="urn:microsoft.com/office/officeart/2018/5/layout/IconCircleLabelList"/>
    <dgm:cxn modelId="{0765AF29-748A-4AAE-9844-2C059D4552A2}" srcId="{7F7D98AE-F00C-4E90-A0DD-79E49888C5B3}" destId="{5865EA4D-9BBF-49A3-8548-2E3C382E071E}" srcOrd="1" destOrd="0" parTransId="{BBF479F0-88F1-4A3D-8BE7-9D6D7EE2462D}" sibTransId="{3174D52B-358E-4186-9359-50F03E2635F2}"/>
    <dgm:cxn modelId="{E004F140-89FA-447F-BD60-9D12E45EE443}" type="presOf" srcId="{5865EA4D-9BBF-49A3-8548-2E3C382E071E}" destId="{585C26D8-BFE6-4E28-ACCA-8F9446E56924}" srcOrd="0" destOrd="0" presId="urn:microsoft.com/office/officeart/2018/5/layout/IconCircleLabelList"/>
    <dgm:cxn modelId="{C1196F7D-FF3D-4689-9A50-8C3D12119858}" type="presOf" srcId="{3691A559-D38A-4C8B-9E0B-18FC5127ECDE}" destId="{B2781C68-FFBE-4342-921C-C6A7E5D9646E}" srcOrd="0" destOrd="0" presId="urn:microsoft.com/office/officeart/2018/5/layout/IconCircleLabelList"/>
    <dgm:cxn modelId="{B29FF38D-4B38-4139-A7E2-6A6243ABCDD9}" srcId="{7F7D98AE-F00C-4E90-A0DD-79E49888C5B3}" destId="{3691A559-D38A-4C8B-9E0B-18FC5127ECDE}" srcOrd="0" destOrd="0" parTransId="{74E71774-9A3B-4C84-80F1-99CCD4F9F754}" sibTransId="{3EE8C1BA-3923-4D45-9AFB-E0ED0B8A5E9F}"/>
    <dgm:cxn modelId="{3136BBB5-B381-4CDF-8417-7919AAAFBDE9}" type="presOf" srcId="{7F7D98AE-F00C-4E90-A0DD-79E49888C5B3}" destId="{A2354E21-98E7-4C72-9C60-C3F0CF5A41D9}" srcOrd="0" destOrd="0" presId="urn:microsoft.com/office/officeart/2018/5/layout/IconCircleLabelList"/>
    <dgm:cxn modelId="{3A73CED7-94A1-406D-9FFF-CF843474FB1C}" srcId="{7F7D98AE-F00C-4E90-A0DD-79E49888C5B3}" destId="{C6964F12-C0DE-4C99-90BA-61007C9AA720}" srcOrd="2" destOrd="0" parTransId="{ECAAA73C-CFBA-45EC-B7E1-14F464311620}" sibTransId="{05E84DAA-8FA3-4BCE-90E5-2FC11D0DD002}"/>
    <dgm:cxn modelId="{A799AB56-9620-43B3-9F8E-D471EFF4B7F5}" type="presParOf" srcId="{A2354E21-98E7-4C72-9C60-C3F0CF5A41D9}" destId="{F9DA46EA-55B6-4C98-953A-409A2BA799CF}" srcOrd="0" destOrd="0" presId="urn:microsoft.com/office/officeart/2018/5/layout/IconCircleLabelList"/>
    <dgm:cxn modelId="{BC3AF71D-05CF-44FD-A5A6-F8DC7E16FFB3}" type="presParOf" srcId="{F9DA46EA-55B6-4C98-953A-409A2BA799CF}" destId="{FBF1AE5C-DACA-4DCE-A5D6-583167579B57}" srcOrd="0" destOrd="0" presId="urn:microsoft.com/office/officeart/2018/5/layout/IconCircleLabelList"/>
    <dgm:cxn modelId="{42F56E89-EA14-4210-8053-50534A1B763D}" type="presParOf" srcId="{F9DA46EA-55B6-4C98-953A-409A2BA799CF}" destId="{E4C75967-760B-44DB-95A7-A14876BA1D9A}" srcOrd="1" destOrd="0" presId="urn:microsoft.com/office/officeart/2018/5/layout/IconCircleLabelList"/>
    <dgm:cxn modelId="{67E9AFE9-D4DF-4016-A410-96AA5F4F5ED0}" type="presParOf" srcId="{F9DA46EA-55B6-4C98-953A-409A2BA799CF}" destId="{99A9D07B-D75C-4D85-907E-4EAA91B657E3}" srcOrd="2" destOrd="0" presId="urn:microsoft.com/office/officeart/2018/5/layout/IconCircleLabelList"/>
    <dgm:cxn modelId="{4BB78073-96C7-447F-86AC-3B1F5305F358}" type="presParOf" srcId="{F9DA46EA-55B6-4C98-953A-409A2BA799CF}" destId="{B2781C68-FFBE-4342-921C-C6A7E5D9646E}" srcOrd="3" destOrd="0" presId="urn:microsoft.com/office/officeart/2018/5/layout/IconCircleLabelList"/>
    <dgm:cxn modelId="{2B3235C5-5E81-4309-B055-E89DF06B1A8B}" type="presParOf" srcId="{A2354E21-98E7-4C72-9C60-C3F0CF5A41D9}" destId="{2D60E6BF-FC48-486C-9A4D-6B39F21B819F}" srcOrd="1" destOrd="0" presId="urn:microsoft.com/office/officeart/2018/5/layout/IconCircleLabelList"/>
    <dgm:cxn modelId="{50FED1CE-9AB3-436C-9FCA-E34C7BABBA04}" type="presParOf" srcId="{A2354E21-98E7-4C72-9C60-C3F0CF5A41D9}" destId="{73DE7D93-ADCA-4B31-AA06-D6BABC7F5183}" srcOrd="2" destOrd="0" presId="urn:microsoft.com/office/officeart/2018/5/layout/IconCircleLabelList"/>
    <dgm:cxn modelId="{DD6769C7-889C-4CE8-AC50-75FB7A17646E}" type="presParOf" srcId="{73DE7D93-ADCA-4B31-AA06-D6BABC7F5183}" destId="{39205751-16A8-48E7-ABFA-242B76F2853D}" srcOrd="0" destOrd="0" presId="urn:microsoft.com/office/officeart/2018/5/layout/IconCircleLabelList"/>
    <dgm:cxn modelId="{5A2E52FB-17A4-4957-BD3B-585C5BF913F3}" type="presParOf" srcId="{73DE7D93-ADCA-4B31-AA06-D6BABC7F5183}" destId="{61AD0417-A86B-40BF-8E72-488AB114491F}" srcOrd="1" destOrd="0" presId="urn:microsoft.com/office/officeart/2018/5/layout/IconCircleLabelList"/>
    <dgm:cxn modelId="{491F43DB-F692-4FB1-8461-19847756661E}" type="presParOf" srcId="{73DE7D93-ADCA-4B31-AA06-D6BABC7F5183}" destId="{90BA8989-6C88-44E5-9CD0-D85724238ED9}" srcOrd="2" destOrd="0" presId="urn:microsoft.com/office/officeart/2018/5/layout/IconCircleLabelList"/>
    <dgm:cxn modelId="{C800E5F7-09A3-454D-B34B-7571BA0CF067}" type="presParOf" srcId="{73DE7D93-ADCA-4B31-AA06-D6BABC7F5183}" destId="{585C26D8-BFE6-4E28-ACCA-8F9446E56924}" srcOrd="3" destOrd="0" presId="urn:microsoft.com/office/officeart/2018/5/layout/IconCircleLabelList"/>
    <dgm:cxn modelId="{217EEDB1-A93E-414B-9377-0F6EDE467FEB}" type="presParOf" srcId="{A2354E21-98E7-4C72-9C60-C3F0CF5A41D9}" destId="{4F14CCC3-C610-4AA5-A59A-E065F679D810}" srcOrd="3" destOrd="0" presId="urn:microsoft.com/office/officeart/2018/5/layout/IconCircleLabelList"/>
    <dgm:cxn modelId="{6CAFF801-C4AC-4233-8DBB-F9B6EF349D72}" type="presParOf" srcId="{A2354E21-98E7-4C72-9C60-C3F0CF5A41D9}" destId="{6F73320B-BA51-4D3A-8FF9-54D97CCA7183}" srcOrd="4" destOrd="0" presId="urn:microsoft.com/office/officeart/2018/5/layout/IconCircleLabelList"/>
    <dgm:cxn modelId="{F9AE3F14-3138-419E-AC81-587A7D190612}" type="presParOf" srcId="{6F73320B-BA51-4D3A-8FF9-54D97CCA7183}" destId="{D381BBFC-B2F6-467A-9528-DFE42666A5D8}" srcOrd="0" destOrd="0" presId="urn:microsoft.com/office/officeart/2018/5/layout/IconCircleLabelList"/>
    <dgm:cxn modelId="{E92BC8E1-5002-4AF5-98D3-92898B1DE03F}" type="presParOf" srcId="{6F73320B-BA51-4D3A-8FF9-54D97CCA7183}" destId="{C61CBF0B-1BB1-4E31-AB5E-EF4BBA38FF7C}" srcOrd="1" destOrd="0" presId="urn:microsoft.com/office/officeart/2018/5/layout/IconCircleLabelList"/>
    <dgm:cxn modelId="{8B1530B6-FF86-4D5A-8D27-F2B99B81172C}" type="presParOf" srcId="{6F73320B-BA51-4D3A-8FF9-54D97CCA7183}" destId="{8DCD6163-AAB5-47AF-B0B8-3780E41291B5}" srcOrd="2" destOrd="0" presId="urn:microsoft.com/office/officeart/2018/5/layout/IconCircleLabelList"/>
    <dgm:cxn modelId="{D6504128-56EE-4353-9104-82A347C2CD97}" type="presParOf" srcId="{6F73320B-BA51-4D3A-8FF9-54D97CCA7183}" destId="{28DE845B-A328-4A72-A2D5-219E7604FB9B}"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F5EB3D-CC4F-4B07-AA21-6D941D29DFFD}">
      <dsp:nvSpPr>
        <dsp:cNvPr id="0" name=""/>
        <dsp:cNvSpPr/>
      </dsp:nvSpPr>
      <dsp:spPr>
        <a:xfrm>
          <a:off x="0" y="531"/>
          <a:ext cx="10515600" cy="124293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66AD8F4-6126-46EC-B31E-40F264986E95}">
      <dsp:nvSpPr>
        <dsp:cNvPr id="0" name=""/>
        <dsp:cNvSpPr/>
      </dsp:nvSpPr>
      <dsp:spPr>
        <a:xfrm>
          <a:off x="375988" y="280191"/>
          <a:ext cx="683614" cy="68361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B44554E-CFED-4033-9F68-61573C800654}">
      <dsp:nvSpPr>
        <dsp:cNvPr id="0" name=""/>
        <dsp:cNvSpPr/>
      </dsp:nvSpPr>
      <dsp:spPr>
        <a:xfrm>
          <a:off x="1435590" y="531"/>
          <a:ext cx="908000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1111250">
            <a:lnSpc>
              <a:spcPct val="100000"/>
            </a:lnSpc>
            <a:spcBef>
              <a:spcPct val="0"/>
            </a:spcBef>
            <a:spcAft>
              <a:spcPct val="35000"/>
            </a:spcAft>
            <a:buNone/>
          </a:pPr>
          <a:r>
            <a:rPr lang="en-US" sz="2500" kern="1200"/>
            <a:t>From the clusters we reverse geocode the centroids to obtain a final list of 20 addresses.</a:t>
          </a:r>
        </a:p>
      </dsp:txBody>
      <dsp:txXfrm>
        <a:off x="1435590" y="531"/>
        <a:ext cx="9080009" cy="1242935"/>
      </dsp:txXfrm>
    </dsp:sp>
    <dsp:sp modelId="{2C1C0C44-54F5-4324-8C81-29A4AD86FD5B}">
      <dsp:nvSpPr>
        <dsp:cNvPr id="0" name=""/>
        <dsp:cNvSpPr/>
      </dsp:nvSpPr>
      <dsp:spPr>
        <a:xfrm>
          <a:off x="0" y="1554201"/>
          <a:ext cx="10515600" cy="124293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F5CE843-43E4-4FC6-9C24-937867638F3C}">
      <dsp:nvSpPr>
        <dsp:cNvPr id="0" name=""/>
        <dsp:cNvSpPr/>
      </dsp:nvSpPr>
      <dsp:spPr>
        <a:xfrm>
          <a:off x="375988" y="1833861"/>
          <a:ext cx="683614" cy="68361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E2FAECD-4B95-40CB-8990-768985526618}">
      <dsp:nvSpPr>
        <dsp:cNvPr id="0" name=""/>
        <dsp:cNvSpPr/>
      </dsp:nvSpPr>
      <dsp:spPr>
        <a:xfrm>
          <a:off x="1435590" y="1554201"/>
          <a:ext cx="908000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1111250">
            <a:lnSpc>
              <a:spcPct val="100000"/>
            </a:lnSpc>
            <a:spcBef>
              <a:spcPct val="0"/>
            </a:spcBef>
            <a:spcAft>
              <a:spcPct val="35000"/>
            </a:spcAft>
            <a:buNone/>
          </a:pPr>
          <a:r>
            <a:rPr lang="en-US" sz="2500" kern="1200"/>
            <a:t>They are all within 18 km of the center of New Delhi, located in South &amp; South-East Delhi.</a:t>
          </a:r>
        </a:p>
      </dsp:txBody>
      <dsp:txXfrm>
        <a:off x="1435590" y="1554201"/>
        <a:ext cx="9080009" cy="1242935"/>
      </dsp:txXfrm>
    </dsp:sp>
    <dsp:sp modelId="{ACA616A6-26CF-462B-BFC9-BC34D718EACD}">
      <dsp:nvSpPr>
        <dsp:cNvPr id="0" name=""/>
        <dsp:cNvSpPr/>
      </dsp:nvSpPr>
      <dsp:spPr>
        <a:xfrm>
          <a:off x="0" y="3107870"/>
          <a:ext cx="10515600" cy="124293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C74CDC3-C32A-46F5-BCD5-3D766841034D}">
      <dsp:nvSpPr>
        <dsp:cNvPr id="0" name=""/>
        <dsp:cNvSpPr/>
      </dsp:nvSpPr>
      <dsp:spPr>
        <a:xfrm>
          <a:off x="375988" y="3387531"/>
          <a:ext cx="683614" cy="68361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7FD447E-76BB-442A-B9C5-75B7B1338CE1}">
      <dsp:nvSpPr>
        <dsp:cNvPr id="0" name=""/>
        <dsp:cNvSpPr/>
      </dsp:nvSpPr>
      <dsp:spPr>
        <a:xfrm>
          <a:off x="1435590" y="3107870"/>
          <a:ext cx="908000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1111250">
            <a:lnSpc>
              <a:spcPct val="100000"/>
            </a:lnSpc>
            <a:spcBef>
              <a:spcPct val="0"/>
            </a:spcBef>
            <a:spcAft>
              <a:spcPct val="35000"/>
            </a:spcAft>
            <a:buNone/>
          </a:pPr>
          <a:r>
            <a:rPr lang="en-US" sz="2500" kern="1200"/>
            <a:t>20% of these locations are within 8km of the center. </a:t>
          </a:r>
        </a:p>
      </dsp:txBody>
      <dsp:txXfrm>
        <a:off x="1435590" y="3107870"/>
        <a:ext cx="9080009" cy="124293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F1AE5C-DACA-4DCE-A5D6-583167579B57}">
      <dsp:nvSpPr>
        <dsp:cNvPr id="0" name=""/>
        <dsp:cNvSpPr/>
      </dsp:nvSpPr>
      <dsp:spPr>
        <a:xfrm>
          <a:off x="566837" y="1406246"/>
          <a:ext cx="1166625" cy="1166625"/>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4C75967-760B-44DB-95A7-A14876BA1D9A}">
      <dsp:nvSpPr>
        <dsp:cNvPr id="0" name=""/>
        <dsp:cNvSpPr/>
      </dsp:nvSpPr>
      <dsp:spPr>
        <a:xfrm>
          <a:off x="815462" y="1654871"/>
          <a:ext cx="669375" cy="66937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2781C68-FFBE-4342-921C-C6A7E5D9646E}">
      <dsp:nvSpPr>
        <dsp:cNvPr id="0" name=""/>
        <dsp:cNvSpPr/>
      </dsp:nvSpPr>
      <dsp:spPr>
        <a:xfrm>
          <a:off x="47661" y="2936246"/>
          <a:ext cx="2204978" cy="8742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kern="1200" dirty="0"/>
            <a:t>The purpose of this project was to identify areas which had a low number of restaurants and especially Italian restaurants, as these areas would be more inclined towards being a good location with low competition for opening a profitable Italian restaurant. </a:t>
          </a:r>
        </a:p>
      </dsp:txBody>
      <dsp:txXfrm>
        <a:off x="47661" y="2936246"/>
        <a:ext cx="2204978" cy="874204"/>
      </dsp:txXfrm>
    </dsp:sp>
    <dsp:sp modelId="{39205751-16A8-48E7-ABFA-242B76F2853D}">
      <dsp:nvSpPr>
        <dsp:cNvPr id="0" name=""/>
        <dsp:cNvSpPr/>
      </dsp:nvSpPr>
      <dsp:spPr>
        <a:xfrm>
          <a:off x="3208822" y="1406246"/>
          <a:ext cx="1166625" cy="1166625"/>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1AD0417-A86B-40BF-8E72-488AB114491F}">
      <dsp:nvSpPr>
        <dsp:cNvPr id="0" name=""/>
        <dsp:cNvSpPr/>
      </dsp:nvSpPr>
      <dsp:spPr>
        <a:xfrm>
          <a:off x="3457447" y="1654871"/>
          <a:ext cx="669375" cy="66937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85C26D8-BFE6-4E28-ACCA-8F9446E56924}">
      <dsp:nvSpPr>
        <dsp:cNvPr id="0" name=""/>
        <dsp:cNvSpPr/>
      </dsp:nvSpPr>
      <dsp:spPr>
        <a:xfrm>
          <a:off x="2587327" y="2936246"/>
          <a:ext cx="2409616" cy="8742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kern="1200" dirty="0"/>
            <a:t>This was done by creating a grid of candidate neighborhoods and then extracting data on restaurants within these neighborhoods using the Foursquare API. Then upon further analysis a region of interest was determined, which was an area near Sarojini Nagar in South/South-East Delhi. Further analysis and filtration yielded possible good location that were then clustered into 20 different zones of interest and the centers of these zones were reverse geocoded to obtain a list of 20 addresses that serve as the final deliverable of the project.</a:t>
          </a:r>
        </a:p>
      </dsp:txBody>
      <dsp:txXfrm>
        <a:off x="2587327" y="2936246"/>
        <a:ext cx="2409616" cy="874204"/>
      </dsp:txXfrm>
    </dsp:sp>
    <dsp:sp modelId="{D381BBFC-B2F6-467A-9528-DFE42666A5D8}">
      <dsp:nvSpPr>
        <dsp:cNvPr id="0" name=""/>
        <dsp:cNvSpPr/>
      </dsp:nvSpPr>
      <dsp:spPr>
        <a:xfrm>
          <a:off x="6026327" y="1406246"/>
          <a:ext cx="1166625" cy="1166625"/>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61CBF0B-1BB1-4E31-AB5E-EF4BBA38FF7C}">
      <dsp:nvSpPr>
        <dsp:cNvPr id="0" name=""/>
        <dsp:cNvSpPr/>
      </dsp:nvSpPr>
      <dsp:spPr>
        <a:xfrm>
          <a:off x="6274952" y="1654871"/>
          <a:ext cx="669375" cy="66937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8DE845B-A328-4A72-A2D5-219E7604FB9B}">
      <dsp:nvSpPr>
        <dsp:cNvPr id="0" name=""/>
        <dsp:cNvSpPr/>
      </dsp:nvSpPr>
      <dsp:spPr>
        <a:xfrm>
          <a:off x="5331630" y="2936246"/>
          <a:ext cx="2556017" cy="8742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kern="1200" dirty="0"/>
            <a:t>These addresses can now serve as an initial starting point for stakeholders to start further analysis into the 20 areas, so that additional factors are taken into consideration, for example the existence of nearby hotels, popular attractions, real estate prices, socio-economic dynamics of the zones in order to arrive at the final best area to open an Italian restaurant. This is because this project has only considered the density of restaurants thus determining 20 areas of low competition from other restaurants and no competition from Italian restaurants.</a:t>
          </a:r>
        </a:p>
      </dsp:txBody>
      <dsp:txXfrm>
        <a:off x="5331630" y="2936246"/>
        <a:ext cx="2556017" cy="874204"/>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C520CA6-6D61-7740-B0B7-1EC708FD6639}" type="datetimeFigureOut">
              <a:rPr lang="en-US" smtClean="0"/>
              <a:t>4/21/20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D19C7D-E0AB-3C44-A459-13249A13ECFE}" type="slidenum">
              <a:rPr lang="en-US" smtClean="0"/>
              <a:t>‹#›</a:t>
            </a:fld>
            <a:endParaRPr lang="en-US"/>
          </a:p>
        </p:txBody>
      </p:sp>
    </p:spTree>
    <p:extLst>
      <p:ext uri="{BB962C8B-B14F-4D97-AF65-F5344CB8AC3E}">
        <p14:creationId xmlns:p14="http://schemas.microsoft.com/office/powerpoint/2010/main" val="24569891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C520CA6-6D61-7740-B0B7-1EC708FD6639}" type="datetimeFigureOut">
              <a:rPr lang="en-US" smtClean="0"/>
              <a:t>4/21/20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D19C7D-E0AB-3C44-A459-13249A13ECFE}" type="slidenum">
              <a:rPr lang="en-US" smtClean="0"/>
              <a:t>‹#›</a:t>
            </a:fld>
            <a:endParaRPr lang="en-US"/>
          </a:p>
        </p:txBody>
      </p:sp>
    </p:spTree>
    <p:extLst>
      <p:ext uri="{BB962C8B-B14F-4D97-AF65-F5344CB8AC3E}">
        <p14:creationId xmlns:p14="http://schemas.microsoft.com/office/powerpoint/2010/main" val="30855011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C520CA6-6D61-7740-B0B7-1EC708FD6639}" type="datetimeFigureOut">
              <a:rPr lang="en-US" smtClean="0"/>
              <a:t>4/21/20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D19C7D-E0AB-3C44-A459-13249A13ECFE}" type="slidenum">
              <a:rPr lang="en-US" smtClean="0"/>
              <a:t>‹#›</a:t>
            </a:fld>
            <a:endParaRPr lang="en-US"/>
          </a:p>
        </p:txBody>
      </p:sp>
    </p:spTree>
    <p:extLst>
      <p:ext uri="{BB962C8B-B14F-4D97-AF65-F5344CB8AC3E}">
        <p14:creationId xmlns:p14="http://schemas.microsoft.com/office/powerpoint/2010/main" val="21624800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C520CA6-6D61-7740-B0B7-1EC708FD6639}" type="datetimeFigureOut">
              <a:rPr lang="en-US" smtClean="0"/>
              <a:t>4/21/20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D19C7D-E0AB-3C44-A459-13249A13ECFE}" type="slidenum">
              <a:rPr lang="en-US" smtClean="0"/>
              <a:t>‹#›</a:t>
            </a:fld>
            <a:endParaRPr lang="en-US"/>
          </a:p>
        </p:txBody>
      </p:sp>
    </p:spTree>
    <p:extLst>
      <p:ext uri="{BB962C8B-B14F-4D97-AF65-F5344CB8AC3E}">
        <p14:creationId xmlns:p14="http://schemas.microsoft.com/office/powerpoint/2010/main" val="26449268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C520CA6-6D61-7740-B0B7-1EC708FD6639}" type="datetimeFigureOut">
              <a:rPr lang="en-US" smtClean="0"/>
              <a:t>4/21/20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D19C7D-E0AB-3C44-A459-13249A13ECFE}" type="slidenum">
              <a:rPr lang="en-US" smtClean="0"/>
              <a:t>‹#›</a:t>
            </a:fld>
            <a:endParaRPr lang="en-US"/>
          </a:p>
        </p:txBody>
      </p:sp>
    </p:spTree>
    <p:extLst>
      <p:ext uri="{BB962C8B-B14F-4D97-AF65-F5344CB8AC3E}">
        <p14:creationId xmlns:p14="http://schemas.microsoft.com/office/powerpoint/2010/main" val="38699311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C520CA6-6D61-7740-B0B7-1EC708FD6639}" type="datetimeFigureOut">
              <a:rPr lang="en-US" smtClean="0"/>
              <a:t>4/21/20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D19C7D-E0AB-3C44-A459-13249A13ECFE}" type="slidenum">
              <a:rPr lang="en-US" smtClean="0"/>
              <a:t>‹#›</a:t>
            </a:fld>
            <a:endParaRPr lang="en-US"/>
          </a:p>
        </p:txBody>
      </p:sp>
    </p:spTree>
    <p:extLst>
      <p:ext uri="{BB962C8B-B14F-4D97-AF65-F5344CB8AC3E}">
        <p14:creationId xmlns:p14="http://schemas.microsoft.com/office/powerpoint/2010/main" val="4994111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C520CA6-6D61-7740-B0B7-1EC708FD6639}" type="datetimeFigureOut">
              <a:rPr lang="en-US" smtClean="0"/>
              <a:t>4/21/20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5D19C7D-E0AB-3C44-A459-13249A13ECFE}" type="slidenum">
              <a:rPr lang="en-US" smtClean="0"/>
              <a:t>‹#›</a:t>
            </a:fld>
            <a:endParaRPr lang="en-US"/>
          </a:p>
        </p:txBody>
      </p:sp>
    </p:spTree>
    <p:extLst>
      <p:ext uri="{BB962C8B-B14F-4D97-AF65-F5344CB8AC3E}">
        <p14:creationId xmlns:p14="http://schemas.microsoft.com/office/powerpoint/2010/main" val="31188925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C520CA6-6D61-7740-B0B7-1EC708FD6639}" type="datetimeFigureOut">
              <a:rPr lang="en-US" smtClean="0"/>
              <a:t>4/21/20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5D19C7D-E0AB-3C44-A459-13249A13ECFE}" type="slidenum">
              <a:rPr lang="en-US" smtClean="0"/>
              <a:t>‹#›</a:t>
            </a:fld>
            <a:endParaRPr lang="en-US"/>
          </a:p>
        </p:txBody>
      </p:sp>
    </p:spTree>
    <p:extLst>
      <p:ext uri="{BB962C8B-B14F-4D97-AF65-F5344CB8AC3E}">
        <p14:creationId xmlns:p14="http://schemas.microsoft.com/office/powerpoint/2010/main" val="26011369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C520CA6-6D61-7740-B0B7-1EC708FD6639}" type="datetimeFigureOut">
              <a:rPr lang="en-US" smtClean="0"/>
              <a:t>4/21/20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5D19C7D-E0AB-3C44-A459-13249A13ECFE}" type="slidenum">
              <a:rPr lang="en-US" smtClean="0"/>
              <a:t>‹#›</a:t>
            </a:fld>
            <a:endParaRPr lang="en-US"/>
          </a:p>
        </p:txBody>
      </p:sp>
    </p:spTree>
    <p:extLst>
      <p:ext uri="{BB962C8B-B14F-4D97-AF65-F5344CB8AC3E}">
        <p14:creationId xmlns:p14="http://schemas.microsoft.com/office/powerpoint/2010/main" val="7875675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C520CA6-6D61-7740-B0B7-1EC708FD6639}" type="datetimeFigureOut">
              <a:rPr lang="en-US" smtClean="0"/>
              <a:t>4/21/20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D19C7D-E0AB-3C44-A459-13249A13ECFE}" type="slidenum">
              <a:rPr lang="en-US" smtClean="0"/>
              <a:t>‹#›</a:t>
            </a:fld>
            <a:endParaRPr lang="en-US"/>
          </a:p>
        </p:txBody>
      </p:sp>
    </p:spTree>
    <p:extLst>
      <p:ext uri="{BB962C8B-B14F-4D97-AF65-F5344CB8AC3E}">
        <p14:creationId xmlns:p14="http://schemas.microsoft.com/office/powerpoint/2010/main" val="22830730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C520CA6-6D61-7740-B0B7-1EC708FD6639}" type="datetimeFigureOut">
              <a:rPr lang="en-US" smtClean="0"/>
              <a:t>4/21/20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D19C7D-E0AB-3C44-A459-13249A13ECFE}" type="slidenum">
              <a:rPr lang="en-US" smtClean="0"/>
              <a:t>‹#›</a:t>
            </a:fld>
            <a:endParaRPr lang="en-US"/>
          </a:p>
        </p:txBody>
      </p:sp>
    </p:spTree>
    <p:extLst>
      <p:ext uri="{BB962C8B-B14F-4D97-AF65-F5344CB8AC3E}">
        <p14:creationId xmlns:p14="http://schemas.microsoft.com/office/powerpoint/2010/main" val="36746046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C520CA6-6D61-7740-B0B7-1EC708FD6639}" type="datetimeFigureOut">
              <a:rPr lang="en-US" smtClean="0"/>
              <a:t>4/21/20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5D19C7D-E0AB-3C44-A459-13249A13ECFE}" type="slidenum">
              <a:rPr lang="en-US" smtClean="0"/>
              <a:t>‹#›</a:t>
            </a:fld>
            <a:endParaRPr lang="en-US"/>
          </a:p>
        </p:txBody>
      </p:sp>
    </p:spTree>
    <p:extLst>
      <p:ext uri="{BB962C8B-B14F-4D97-AF65-F5344CB8AC3E}">
        <p14:creationId xmlns:p14="http://schemas.microsoft.com/office/powerpoint/2010/main" val="4247002635"/>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5.jpe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F9EB9F2-07E2-4D64-BBD8-BB5B217F1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12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81CA94F-49D0-3B43-BA16-63D117B7E575}"/>
              </a:ext>
            </a:extLst>
          </p:cNvPr>
          <p:cNvSpPr>
            <a:spLocks noGrp="1"/>
          </p:cNvSpPr>
          <p:nvPr>
            <p:ph type="ctrTitle"/>
          </p:nvPr>
        </p:nvSpPr>
        <p:spPr>
          <a:xfrm>
            <a:off x="1024128" y="965199"/>
            <a:ext cx="6766078" cy="4927601"/>
          </a:xfrm>
        </p:spPr>
        <p:txBody>
          <a:bodyPr anchor="ctr">
            <a:normAutofit/>
          </a:bodyPr>
          <a:lstStyle/>
          <a:p>
            <a:pPr algn="r"/>
            <a:r>
              <a:rPr lang="en-US" sz="5400">
                <a:solidFill>
                  <a:schemeClr val="tx1">
                    <a:lumMod val="85000"/>
                    <a:lumOff val="15000"/>
                  </a:schemeClr>
                </a:solidFill>
              </a:rPr>
              <a:t>IBM Capstone – Battle of the Neighborhoods</a:t>
            </a:r>
          </a:p>
        </p:txBody>
      </p:sp>
      <p:sp>
        <p:nvSpPr>
          <p:cNvPr id="3" name="Subtitle 2">
            <a:extLst>
              <a:ext uri="{FF2B5EF4-FFF2-40B4-BE49-F238E27FC236}">
                <a16:creationId xmlns:a16="http://schemas.microsoft.com/office/drawing/2014/main" id="{D9FD1B9C-9629-124A-97EB-2FCD25911B54}"/>
              </a:ext>
            </a:extLst>
          </p:cNvPr>
          <p:cNvSpPr>
            <a:spLocks noGrp="1"/>
          </p:cNvSpPr>
          <p:nvPr>
            <p:ph type="subTitle" idx="1"/>
          </p:nvPr>
        </p:nvSpPr>
        <p:spPr>
          <a:xfrm>
            <a:off x="8438729" y="965198"/>
            <a:ext cx="2707937" cy="4927602"/>
          </a:xfrm>
        </p:spPr>
        <p:txBody>
          <a:bodyPr anchor="ctr">
            <a:normAutofit/>
          </a:bodyPr>
          <a:lstStyle/>
          <a:p>
            <a:pPr algn="l"/>
            <a:r>
              <a:rPr lang="en-US" sz="2000">
                <a:solidFill>
                  <a:schemeClr val="accent1"/>
                </a:solidFill>
              </a:rPr>
              <a:t>By Ashwin Gupta</a:t>
            </a:r>
          </a:p>
        </p:txBody>
      </p:sp>
      <p:cxnSp>
        <p:nvCxnSpPr>
          <p:cNvPr id="10" name="Straight Connector 9">
            <a:extLst>
              <a:ext uri="{FF2B5EF4-FFF2-40B4-BE49-F238E27FC236}">
                <a16:creationId xmlns:a16="http://schemas.microsoft.com/office/drawing/2014/main" id="{F0C57C7C-DFE9-4A1E-B7A9-DF40E63366B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38160" y="2057399"/>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549341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81E7530-396C-45F0-92F4-A885648D16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D3BF1E85-A1C8-504D-AEC4-5B28A83147CC}"/>
              </a:ext>
            </a:extLst>
          </p:cNvPr>
          <p:cNvPicPr>
            <a:picLocks noChangeAspect="1"/>
          </p:cNvPicPr>
          <p:nvPr/>
        </p:nvPicPr>
        <p:blipFill rotWithShape="1">
          <a:blip r:embed="rId2"/>
          <a:srcRect t="476" r="1" b="478"/>
          <a:stretch/>
        </p:blipFill>
        <p:spPr>
          <a:xfrm>
            <a:off x="603671" y="-1"/>
            <a:ext cx="11588329" cy="6857999"/>
          </a:xfrm>
          <a:prstGeom prst="rect">
            <a:avLst/>
          </a:prstGeom>
        </p:spPr>
      </p:pic>
      <p:sp>
        <p:nvSpPr>
          <p:cNvPr id="12" name="Rectangle 11">
            <a:extLst>
              <a:ext uri="{FF2B5EF4-FFF2-40B4-BE49-F238E27FC236}">
                <a16:creationId xmlns:a16="http://schemas.microsoft.com/office/drawing/2014/main" id="{7316481C-0A49-4796-812B-0D64F063B7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419898" cy="6858000"/>
          </a:xfrm>
          <a:prstGeom prst="rect">
            <a:avLst/>
          </a:prstGeom>
          <a:solidFill>
            <a:schemeClr val="tx1">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78DA03-86BD-CF47-8B52-5E23355DF3B7}"/>
              </a:ext>
            </a:extLst>
          </p:cNvPr>
          <p:cNvSpPr>
            <a:spLocks noGrp="1"/>
          </p:cNvSpPr>
          <p:nvPr>
            <p:ph type="title"/>
          </p:nvPr>
        </p:nvSpPr>
        <p:spPr>
          <a:xfrm>
            <a:off x="1166649" y="721805"/>
            <a:ext cx="3874686" cy="2147520"/>
          </a:xfrm>
        </p:spPr>
        <p:txBody>
          <a:bodyPr>
            <a:normAutofit/>
          </a:bodyPr>
          <a:lstStyle/>
          <a:p>
            <a:r>
              <a:rPr lang="en-US" sz="3700">
                <a:solidFill>
                  <a:schemeClr val="bg1"/>
                </a:solidFill>
              </a:rPr>
              <a:t>Further Analysis of ROI and Filtration of Good Locations</a:t>
            </a:r>
          </a:p>
        </p:txBody>
      </p:sp>
      <p:sp>
        <p:nvSpPr>
          <p:cNvPr id="14" name="Rectangle 13">
            <a:extLst>
              <a:ext uri="{FF2B5EF4-FFF2-40B4-BE49-F238E27FC236}">
                <a16:creationId xmlns:a16="http://schemas.microsoft.com/office/drawing/2014/main" id="{A5271697-90F1-4A23-8EF2-0179F2EAFA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606972" cy="323398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81DE8B58-F373-409E-A253-4380A66091D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88720" y="73152"/>
            <a:ext cx="1178966" cy="232963"/>
            <a:chOff x="1188720" y="73152"/>
            <a:chExt cx="1178966" cy="232963"/>
          </a:xfrm>
        </p:grpSpPr>
        <p:sp>
          <p:nvSpPr>
            <p:cNvPr id="17" name="Rectangle 64">
              <a:extLst>
                <a:ext uri="{FF2B5EF4-FFF2-40B4-BE49-F238E27FC236}">
                  <a16:creationId xmlns:a16="http://schemas.microsoft.com/office/drawing/2014/main" id="{F5ACE265-D22D-48CC-99DE-EB81AE9229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88541"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66">
              <a:extLst>
                <a:ext uri="{FF2B5EF4-FFF2-40B4-BE49-F238E27FC236}">
                  <a16:creationId xmlns:a16="http://schemas.microsoft.com/office/drawing/2014/main" id="{6FE80EEA-F4ED-4436-8861-0BEAAEFE76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88541"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64">
              <a:extLst>
                <a:ext uri="{FF2B5EF4-FFF2-40B4-BE49-F238E27FC236}">
                  <a16:creationId xmlns:a16="http://schemas.microsoft.com/office/drawing/2014/main" id="{C3642BC8-86E8-47D0-8846-3E4D49E4B4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63586"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66">
              <a:extLst>
                <a:ext uri="{FF2B5EF4-FFF2-40B4-BE49-F238E27FC236}">
                  <a16:creationId xmlns:a16="http://schemas.microsoft.com/office/drawing/2014/main" id="{82D35214-3634-4180-BF0E-45B6145161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63586"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64">
              <a:extLst>
                <a:ext uri="{FF2B5EF4-FFF2-40B4-BE49-F238E27FC236}">
                  <a16:creationId xmlns:a16="http://schemas.microsoft.com/office/drawing/2014/main" id="{15BE89E6-3D1C-42B5-A950-E72889F8BB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38631"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66">
              <a:extLst>
                <a:ext uri="{FF2B5EF4-FFF2-40B4-BE49-F238E27FC236}">
                  <a16:creationId xmlns:a16="http://schemas.microsoft.com/office/drawing/2014/main" id="{473771CC-5097-4E08-9606-24B0BC9A0D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38631"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64">
              <a:extLst>
                <a:ext uri="{FF2B5EF4-FFF2-40B4-BE49-F238E27FC236}">
                  <a16:creationId xmlns:a16="http://schemas.microsoft.com/office/drawing/2014/main" id="{BE872634-00DA-47BD-880D-5C05FFADCC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13675"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66">
              <a:extLst>
                <a:ext uri="{FF2B5EF4-FFF2-40B4-BE49-F238E27FC236}">
                  <a16:creationId xmlns:a16="http://schemas.microsoft.com/office/drawing/2014/main" id="{4F151F5C-DE9B-460E-BC51-471F4A8A5A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13675"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64">
              <a:extLst>
                <a:ext uri="{FF2B5EF4-FFF2-40B4-BE49-F238E27FC236}">
                  <a16:creationId xmlns:a16="http://schemas.microsoft.com/office/drawing/2014/main" id="{34557B8A-4D2F-4D0D-B746-59EA85318C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88720"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66">
              <a:extLst>
                <a:ext uri="{FF2B5EF4-FFF2-40B4-BE49-F238E27FC236}">
                  <a16:creationId xmlns:a16="http://schemas.microsoft.com/office/drawing/2014/main" id="{C764CD8E-E409-4E9B-8E87-746DDE36DA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88720"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64">
              <a:extLst>
                <a:ext uri="{FF2B5EF4-FFF2-40B4-BE49-F238E27FC236}">
                  <a16:creationId xmlns:a16="http://schemas.microsoft.com/office/drawing/2014/main" id="{8E27A01D-2F01-4286-9453-3FBF6E8485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13318"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66">
              <a:extLst>
                <a:ext uri="{FF2B5EF4-FFF2-40B4-BE49-F238E27FC236}">
                  <a16:creationId xmlns:a16="http://schemas.microsoft.com/office/drawing/2014/main" id="{460487A5-12EB-422E-9588-8FF06FAF73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13318"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64">
              <a:extLst>
                <a:ext uri="{FF2B5EF4-FFF2-40B4-BE49-F238E27FC236}">
                  <a16:creationId xmlns:a16="http://schemas.microsoft.com/office/drawing/2014/main" id="{7D522D20-C9F7-4B34-9066-4B43ADAABD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188363"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66">
              <a:extLst>
                <a:ext uri="{FF2B5EF4-FFF2-40B4-BE49-F238E27FC236}">
                  <a16:creationId xmlns:a16="http://schemas.microsoft.com/office/drawing/2014/main" id="{97B04F2C-295B-447A-8941-0AD4F55516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188363"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64">
              <a:extLst>
                <a:ext uri="{FF2B5EF4-FFF2-40B4-BE49-F238E27FC236}">
                  <a16:creationId xmlns:a16="http://schemas.microsoft.com/office/drawing/2014/main" id="{17D7FF91-B366-4534-B9B4-5710926EE7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063408"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66">
              <a:extLst>
                <a:ext uri="{FF2B5EF4-FFF2-40B4-BE49-F238E27FC236}">
                  <a16:creationId xmlns:a16="http://schemas.microsoft.com/office/drawing/2014/main" id="{B5B8116C-ADD9-4826-9C37-270377E8FF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063408"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64">
              <a:extLst>
                <a:ext uri="{FF2B5EF4-FFF2-40B4-BE49-F238E27FC236}">
                  <a16:creationId xmlns:a16="http://schemas.microsoft.com/office/drawing/2014/main" id="{22D01D96-8DB8-40BF-83AC-4CA49EC263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8452"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66">
              <a:extLst>
                <a:ext uri="{FF2B5EF4-FFF2-40B4-BE49-F238E27FC236}">
                  <a16:creationId xmlns:a16="http://schemas.microsoft.com/office/drawing/2014/main" id="{44B584CD-5E60-4B15-847C-B30D15DA1A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8452"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64">
              <a:extLst>
                <a:ext uri="{FF2B5EF4-FFF2-40B4-BE49-F238E27FC236}">
                  <a16:creationId xmlns:a16="http://schemas.microsoft.com/office/drawing/2014/main" id="{CF2BB7DC-B968-4F0B-9748-BF0E6E297C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13497"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66">
              <a:extLst>
                <a:ext uri="{FF2B5EF4-FFF2-40B4-BE49-F238E27FC236}">
                  <a16:creationId xmlns:a16="http://schemas.microsoft.com/office/drawing/2014/main" id="{CF12C159-3F09-4861-9450-ECD5DB3100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13497"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8" name="Rectangle 37">
            <a:extLst>
              <a:ext uri="{FF2B5EF4-FFF2-40B4-BE49-F238E27FC236}">
                <a16:creationId xmlns:a16="http://schemas.microsoft.com/office/drawing/2014/main" id="{D9F5512A-48E1-4C07-B75E-3CCC517B68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233984"/>
            <a:ext cx="606972" cy="36240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4350C0E-DABC-B848-8AA6-8F46985870C8}"/>
              </a:ext>
            </a:extLst>
          </p:cNvPr>
          <p:cNvSpPr>
            <a:spLocks noGrp="1"/>
          </p:cNvSpPr>
          <p:nvPr>
            <p:ph idx="1"/>
          </p:nvPr>
        </p:nvSpPr>
        <p:spPr>
          <a:xfrm>
            <a:off x="1166649" y="3379979"/>
            <a:ext cx="3874685" cy="3186359"/>
          </a:xfrm>
        </p:spPr>
        <p:txBody>
          <a:bodyPr anchor="ctr">
            <a:normAutofit/>
          </a:bodyPr>
          <a:lstStyle/>
          <a:p>
            <a:r>
              <a:rPr lang="en-US" sz="1800">
                <a:solidFill>
                  <a:schemeClr val="bg1"/>
                </a:solidFill>
              </a:rPr>
              <a:t>Good locations were filtered by the following criteria:</a:t>
            </a:r>
          </a:p>
          <a:p>
            <a:pPr lvl="1"/>
            <a:r>
              <a:rPr lang="en-US" sz="1800">
                <a:solidFill>
                  <a:schemeClr val="bg1"/>
                </a:solidFill>
              </a:rPr>
              <a:t>2 or less restaurants within 1km of the neighborhood.</a:t>
            </a:r>
          </a:p>
          <a:p>
            <a:pPr lvl="1"/>
            <a:r>
              <a:rPr lang="en-US" sz="1800">
                <a:solidFill>
                  <a:schemeClr val="bg1"/>
                </a:solidFill>
              </a:rPr>
              <a:t>No Italian restaurants within 1.5 km of the neighborhood.</a:t>
            </a:r>
          </a:p>
          <a:p>
            <a:r>
              <a:rPr lang="en-US" sz="1800">
                <a:solidFill>
                  <a:schemeClr val="bg1"/>
                </a:solidFill>
              </a:rPr>
              <a:t>These locations are visualized on a map as shown.</a:t>
            </a:r>
          </a:p>
        </p:txBody>
      </p:sp>
    </p:spTree>
    <p:extLst>
      <p:ext uri="{BB962C8B-B14F-4D97-AF65-F5344CB8AC3E}">
        <p14:creationId xmlns:p14="http://schemas.microsoft.com/office/powerpoint/2010/main" val="21199733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DE4C27B6-DB04-4891-AF97-BA1671B17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close up of a map&#10;&#10;Description automatically generated">
            <a:extLst>
              <a:ext uri="{FF2B5EF4-FFF2-40B4-BE49-F238E27FC236}">
                <a16:creationId xmlns:a16="http://schemas.microsoft.com/office/drawing/2014/main" id="{E971EF21-44EA-9741-84D3-75FA3FA43C04}"/>
              </a:ext>
            </a:extLst>
          </p:cNvPr>
          <p:cNvPicPr>
            <a:picLocks noChangeAspect="1"/>
          </p:cNvPicPr>
          <p:nvPr/>
        </p:nvPicPr>
        <p:blipFill rotWithShape="1">
          <a:blip r:embed="rId2"/>
          <a:srcRect t="2156" r="-1" b="-1"/>
          <a:stretch/>
        </p:blipFill>
        <p:spPr>
          <a:xfrm>
            <a:off x="606719" y="-1"/>
            <a:ext cx="11585281" cy="6857999"/>
          </a:xfrm>
          <a:prstGeom prst="rect">
            <a:avLst/>
          </a:prstGeom>
        </p:spPr>
      </p:pic>
      <p:sp>
        <p:nvSpPr>
          <p:cNvPr id="14" name="Rectangle 13">
            <a:extLst>
              <a:ext uri="{FF2B5EF4-FFF2-40B4-BE49-F238E27FC236}">
                <a16:creationId xmlns:a16="http://schemas.microsoft.com/office/drawing/2014/main" id="{7316481C-0A49-4796-812B-0D64F063B7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419898"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8A64981-7A89-A649-8EC3-8E4DA50C9A9B}"/>
              </a:ext>
            </a:extLst>
          </p:cNvPr>
          <p:cNvSpPr>
            <a:spLocks noGrp="1"/>
          </p:cNvSpPr>
          <p:nvPr>
            <p:ph type="title"/>
          </p:nvPr>
        </p:nvSpPr>
        <p:spPr>
          <a:xfrm>
            <a:off x="1036684" y="1152144"/>
            <a:ext cx="3953501" cy="3072393"/>
          </a:xfrm>
        </p:spPr>
        <p:txBody>
          <a:bodyPr vert="horz" lIns="91440" tIns="45720" rIns="91440" bIns="45720" rtlCol="0" anchor="b">
            <a:normAutofit/>
          </a:bodyPr>
          <a:lstStyle/>
          <a:p>
            <a:r>
              <a:rPr lang="en-US" sz="5600">
                <a:solidFill>
                  <a:schemeClr val="bg1"/>
                </a:solidFill>
              </a:rPr>
              <a:t>Clustering using K-means</a:t>
            </a:r>
          </a:p>
        </p:txBody>
      </p:sp>
      <p:sp>
        <p:nvSpPr>
          <p:cNvPr id="3" name="Content Placeholder 2">
            <a:extLst>
              <a:ext uri="{FF2B5EF4-FFF2-40B4-BE49-F238E27FC236}">
                <a16:creationId xmlns:a16="http://schemas.microsoft.com/office/drawing/2014/main" id="{602B78DD-3B95-134D-8EEF-69404F169C31}"/>
              </a:ext>
            </a:extLst>
          </p:cNvPr>
          <p:cNvSpPr>
            <a:spLocks noGrp="1"/>
          </p:cNvSpPr>
          <p:nvPr>
            <p:ph idx="1"/>
          </p:nvPr>
        </p:nvSpPr>
        <p:spPr>
          <a:xfrm>
            <a:off x="1036684" y="4462272"/>
            <a:ext cx="3953501" cy="1272831"/>
          </a:xfrm>
        </p:spPr>
        <p:txBody>
          <a:bodyPr vert="horz" lIns="91440" tIns="45720" rIns="91440" bIns="45720" rtlCol="0" anchor="t">
            <a:normAutofit/>
          </a:bodyPr>
          <a:lstStyle/>
          <a:p>
            <a:pPr marL="0" indent="0">
              <a:buNone/>
            </a:pPr>
            <a:r>
              <a:rPr lang="en-US" sz="2000">
                <a:solidFill>
                  <a:schemeClr val="bg1"/>
                </a:solidFill>
              </a:rPr>
              <a:t>These locations were then clustered into 20 zones using k-means as shown on the map visualization.</a:t>
            </a:r>
          </a:p>
        </p:txBody>
      </p:sp>
      <p:sp>
        <p:nvSpPr>
          <p:cNvPr id="16" name="Rectangle 15">
            <a:extLst>
              <a:ext uri="{FF2B5EF4-FFF2-40B4-BE49-F238E27FC236}">
                <a16:creationId xmlns:a16="http://schemas.microsoft.com/office/drawing/2014/main" id="{A5271697-90F1-4A23-8EF2-0179F2EAFA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606972" cy="323398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5E0EAE70-C355-42D1-BF00-CA8A17A742A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88720" y="73152"/>
            <a:ext cx="1178966" cy="232963"/>
            <a:chOff x="1188720" y="73152"/>
            <a:chExt cx="1178966" cy="232963"/>
          </a:xfrm>
        </p:grpSpPr>
        <p:sp>
          <p:nvSpPr>
            <p:cNvPr id="19" name="Rectangle 64">
              <a:extLst>
                <a:ext uri="{FF2B5EF4-FFF2-40B4-BE49-F238E27FC236}">
                  <a16:creationId xmlns:a16="http://schemas.microsoft.com/office/drawing/2014/main" id="{E6E58C95-A3F9-4C87-B9A5-32A7A75DDF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88541"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66">
              <a:extLst>
                <a:ext uri="{FF2B5EF4-FFF2-40B4-BE49-F238E27FC236}">
                  <a16:creationId xmlns:a16="http://schemas.microsoft.com/office/drawing/2014/main" id="{7B08CDDF-E602-4C1B-A248-A43292EB5D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88541"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64">
              <a:extLst>
                <a:ext uri="{FF2B5EF4-FFF2-40B4-BE49-F238E27FC236}">
                  <a16:creationId xmlns:a16="http://schemas.microsoft.com/office/drawing/2014/main" id="{6298B977-8F47-48C6-8454-11EF9478EC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63586"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66">
              <a:extLst>
                <a:ext uri="{FF2B5EF4-FFF2-40B4-BE49-F238E27FC236}">
                  <a16:creationId xmlns:a16="http://schemas.microsoft.com/office/drawing/2014/main" id="{06A6FB8E-FB47-44B7-810F-B88B4CCA06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63586"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64">
              <a:extLst>
                <a:ext uri="{FF2B5EF4-FFF2-40B4-BE49-F238E27FC236}">
                  <a16:creationId xmlns:a16="http://schemas.microsoft.com/office/drawing/2014/main" id="{818DB8DB-4D04-42C0-BE68-842A9F29AE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38631"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66">
              <a:extLst>
                <a:ext uri="{FF2B5EF4-FFF2-40B4-BE49-F238E27FC236}">
                  <a16:creationId xmlns:a16="http://schemas.microsoft.com/office/drawing/2014/main" id="{DBCFEA99-52A4-4E8E-B9C9-3D39B0E325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38631"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64">
              <a:extLst>
                <a:ext uri="{FF2B5EF4-FFF2-40B4-BE49-F238E27FC236}">
                  <a16:creationId xmlns:a16="http://schemas.microsoft.com/office/drawing/2014/main" id="{A6C0BB10-7324-4D11-A497-57A85CDB62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13675"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66">
              <a:extLst>
                <a:ext uri="{FF2B5EF4-FFF2-40B4-BE49-F238E27FC236}">
                  <a16:creationId xmlns:a16="http://schemas.microsoft.com/office/drawing/2014/main" id="{D7440F2E-8192-4FDF-AE8F-2833B7F403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13675"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64">
              <a:extLst>
                <a:ext uri="{FF2B5EF4-FFF2-40B4-BE49-F238E27FC236}">
                  <a16:creationId xmlns:a16="http://schemas.microsoft.com/office/drawing/2014/main" id="{B9F7DA6A-1872-4697-A567-20A0115A05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88720"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66">
              <a:extLst>
                <a:ext uri="{FF2B5EF4-FFF2-40B4-BE49-F238E27FC236}">
                  <a16:creationId xmlns:a16="http://schemas.microsoft.com/office/drawing/2014/main" id="{98BC1544-07ED-411D-880C-58CB114914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88720"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64">
              <a:extLst>
                <a:ext uri="{FF2B5EF4-FFF2-40B4-BE49-F238E27FC236}">
                  <a16:creationId xmlns:a16="http://schemas.microsoft.com/office/drawing/2014/main" id="{BA70D948-9946-455F-8155-D274F01DAB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13318"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66">
              <a:extLst>
                <a:ext uri="{FF2B5EF4-FFF2-40B4-BE49-F238E27FC236}">
                  <a16:creationId xmlns:a16="http://schemas.microsoft.com/office/drawing/2014/main" id="{807FCDBA-F7E3-4836-8253-15D212128F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13318"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64">
              <a:extLst>
                <a:ext uri="{FF2B5EF4-FFF2-40B4-BE49-F238E27FC236}">
                  <a16:creationId xmlns:a16="http://schemas.microsoft.com/office/drawing/2014/main" id="{D6A9BF83-5C67-44B0-883C-82BCAA1923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188363"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66">
              <a:extLst>
                <a:ext uri="{FF2B5EF4-FFF2-40B4-BE49-F238E27FC236}">
                  <a16:creationId xmlns:a16="http://schemas.microsoft.com/office/drawing/2014/main" id="{94BA7F92-7961-489E-83BD-5518EB1E99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188363"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64">
              <a:extLst>
                <a:ext uri="{FF2B5EF4-FFF2-40B4-BE49-F238E27FC236}">
                  <a16:creationId xmlns:a16="http://schemas.microsoft.com/office/drawing/2014/main" id="{56ADE108-5AE8-4ACF-88B9-28A0B125B3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063408"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66">
              <a:extLst>
                <a:ext uri="{FF2B5EF4-FFF2-40B4-BE49-F238E27FC236}">
                  <a16:creationId xmlns:a16="http://schemas.microsoft.com/office/drawing/2014/main" id="{75B2D25F-B666-4F19-816A-24456EAF46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063408"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64">
              <a:extLst>
                <a:ext uri="{FF2B5EF4-FFF2-40B4-BE49-F238E27FC236}">
                  <a16:creationId xmlns:a16="http://schemas.microsoft.com/office/drawing/2014/main" id="{A7D581F0-987F-45C5-A849-CC1B41222F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8452"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66">
              <a:extLst>
                <a:ext uri="{FF2B5EF4-FFF2-40B4-BE49-F238E27FC236}">
                  <a16:creationId xmlns:a16="http://schemas.microsoft.com/office/drawing/2014/main" id="{F388E533-92C3-428E-B078-81D6E1F2D9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8452"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64">
              <a:extLst>
                <a:ext uri="{FF2B5EF4-FFF2-40B4-BE49-F238E27FC236}">
                  <a16:creationId xmlns:a16="http://schemas.microsoft.com/office/drawing/2014/main" id="{C68AEED3-AAB1-48A9-8FC3-C68AE6675B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13497"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66">
              <a:extLst>
                <a:ext uri="{FF2B5EF4-FFF2-40B4-BE49-F238E27FC236}">
                  <a16:creationId xmlns:a16="http://schemas.microsoft.com/office/drawing/2014/main" id="{0A6CA6BC-FFA6-4C34-B200-6F61EE1730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13497"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0" name="Rectangle 39">
            <a:extLst>
              <a:ext uri="{FF2B5EF4-FFF2-40B4-BE49-F238E27FC236}">
                <a16:creationId xmlns:a16="http://schemas.microsoft.com/office/drawing/2014/main" id="{D9F5512A-48E1-4C07-B75E-3CCC517B68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233984"/>
            <a:ext cx="606972" cy="36240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833571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73F467-E108-5447-AD5C-7DB3BD109EA7}"/>
              </a:ext>
            </a:extLst>
          </p:cNvPr>
          <p:cNvSpPr>
            <a:spLocks noGrp="1"/>
          </p:cNvSpPr>
          <p:nvPr>
            <p:ph type="title"/>
          </p:nvPr>
        </p:nvSpPr>
        <p:spPr>
          <a:xfrm>
            <a:off x="838200" y="365125"/>
            <a:ext cx="10515600" cy="1325563"/>
          </a:xfrm>
        </p:spPr>
        <p:txBody>
          <a:bodyPr>
            <a:normAutofit/>
          </a:bodyPr>
          <a:lstStyle/>
          <a:p>
            <a:r>
              <a:rPr lang="en-US"/>
              <a:t>Concluding the Analysis</a:t>
            </a:r>
            <a:endParaRPr lang="en-US" dirty="0"/>
          </a:p>
        </p:txBody>
      </p:sp>
      <p:graphicFrame>
        <p:nvGraphicFramePr>
          <p:cNvPr id="5" name="Content Placeholder 2">
            <a:extLst>
              <a:ext uri="{FF2B5EF4-FFF2-40B4-BE49-F238E27FC236}">
                <a16:creationId xmlns:a16="http://schemas.microsoft.com/office/drawing/2014/main" id="{8530F392-3920-4D7D-98C9-B5AE77725C72}"/>
              </a:ext>
            </a:extLst>
          </p:cNvPr>
          <p:cNvGraphicFramePr>
            <a:graphicFrameLocks noGrp="1"/>
          </p:cNvGraphicFramePr>
          <p:nvPr>
            <p:ph idx="1"/>
            <p:extLst>
              <p:ext uri="{D42A27DB-BD31-4B8C-83A1-F6EECF244321}">
                <p14:modId xmlns:p14="http://schemas.microsoft.com/office/powerpoint/2010/main" val="398736514"/>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483977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D5FEA-D1DC-3B49-AB88-D530A4E77422}"/>
              </a:ext>
            </a:extLst>
          </p:cNvPr>
          <p:cNvSpPr>
            <a:spLocks noGrp="1"/>
          </p:cNvSpPr>
          <p:nvPr>
            <p:ph type="title"/>
          </p:nvPr>
        </p:nvSpPr>
        <p:spPr>
          <a:xfrm>
            <a:off x="562366" y="2254541"/>
            <a:ext cx="4887685" cy="1777419"/>
          </a:xfrm>
        </p:spPr>
        <p:txBody>
          <a:bodyPr anchor="b">
            <a:normAutofit/>
          </a:bodyPr>
          <a:lstStyle/>
          <a:p>
            <a:r>
              <a:rPr lang="en-US" sz="4000" dirty="0"/>
              <a:t>Final List of 20 Addresses</a:t>
            </a:r>
          </a:p>
        </p:txBody>
      </p:sp>
      <p:pic>
        <p:nvPicPr>
          <p:cNvPr id="5" name="Content Placeholder 4" descr="A close up of text on a black background&#10;&#10;Description automatically generated">
            <a:extLst>
              <a:ext uri="{FF2B5EF4-FFF2-40B4-BE49-F238E27FC236}">
                <a16:creationId xmlns:a16="http://schemas.microsoft.com/office/drawing/2014/main" id="{D047943E-14D8-0041-8AC5-EC6FB795FF26}"/>
              </a:ext>
            </a:extLst>
          </p:cNvPr>
          <p:cNvPicPr>
            <a:picLocks noChangeAspect="1"/>
          </p:cNvPicPr>
          <p:nvPr/>
        </p:nvPicPr>
        <p:blipFill rotWithShape="1">
          <a:blip r:embed="rId2"/>
          <a:srcRect l="1" t="306" r="3" b="2"/>
          <a:stretch/>
        </p:blipFill>
        <p:spPr>
          <a:xfrm>
            <a:off x="5381296" y="-1"/>
            <a:ext cx="6019110" cy="6858000"/>
          </a:xfrm>
          <a:prstGeom prst="rect">
            <a:avLst/>
          </a:prstGeom>
        </p:spPr>
      </p:pic>
    </p:spTree>
    <p:extLst>
      <p:ext uri="{BB962C8B-B14F-4D97-AF65-F5344CB8AC3E}">
        <p14:creationId xmlns:p14="http://schemas.microsoft.com/office/powerpoint/2010/main" val="5489296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5CDE9AA-2719-554B-AD66-1E4201BB487A}"/>
              </a:ext>
            </a:extLst>
          </p:cNvPr>
          <p:cNvSpPr>
            <a:spLocks noGrp="1"/>
          </p:cNvSpPr>
          <p:nvPr>
            <p:ph type="title"/>
          </p:nvPr>
        </p:nvSpPr>
        <p:spPr>
          <a:xfrm>
            <a:off x="838200" y="963877"/>
            <a:ext cx="3494362" cy="4930246"/>
          </a:xfrm>
        </p:spPr>
        <p:txBody>
          <a:bodyPr>
            <a:normAutofit/>
          </a:bodyPr>
          <a:lstStyle/>
          <a:p>
            <a:pPr algn="r"/>
            <a:r>
              <a:rPr lang="en-US">
                <a:solidFill>
                  <a:schemeClr val="accent1"/>
                </a:solidFill>
              </a:rPr>
              <a:t>Results &amp; Discussion</a:t>
            </a:r>
          </a:p>
        </p:txBody>
      </p:sp>
      <p:cxnSp>
        <p:nvCxnSpPr>
          <p:cNvPr id="17"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E0B1348C-0234-0146-B26A-1536F0664488}"/>
              </a:ext>
            </a:extLst>
          </p:cNvPr>
          <p:cNvSpPr>
            <a:spLocks noGrp="1"/>
          </p:cNvSpPr>
          <p:nvPr>
            <p:ph idx="1"/>
          </p:nvPr>
        </p:nvSpPr>
        <p:spPr>
          <a:xfrm>
            <a:off x="4976031" y="963877"/>
            <a:ext cx="6377769" cy="4930246"/>
          </a:xfrm>
        </p:spPr>
        <p:txBody>
          <a:bodyPr anchor="ctr">
            <a:normAutofit/>
          </a:bodyPr>
          <a:lstStyle/>
          <a:p>
            <a:r>
              <a:rPr lang="en-US" sz="1700"/>
              <a:t>Our analysis shows that there are a lot of restaurants in New Delhi (within the 20km radius around the center), after further analysis it was found that an area near Sarojni Nagar in South/South-East Delhi has a lower restaurant density while also being close to the center.</a:t>
            </a:r>
          </a:p>
          <a:p>
            <a:r>
              <a:rPr lang="en-US" sz="1700"/>
              <a:t>This area was then further analyzed in order to determine good locations for opening an Italian restaurant. This was done by filtering locations so that good locations were those that matched the following criteria:</a:t>
            </a:r>
          </a:p>
          <a:p>
            <a:pPr marL="971550" lvl="1" indent="-514350">
              <a:buFont typeface="+mj-lt"/>
              <a:buAutoNum type="arabicPeriod"/>
            </a:pPr>
            <a:r>
              <a:rPr lang="en-US" sz="1700"/>
              <a:t>They had no more than 2 restaurants in a 1km radius.</a:t>
            </a:r>
          </a:p>
          <a:p>
            <a:pPr marL="971550" lvl="1" indent="-514350">
              <a:buFont typeface="+mj-lt"/>
              <a:buAutoNum type="arabicPeriod"/>
            </a:pPr>
            <a:r>
              <a:rPr lang="en-US" sz="1700"/>
              <a:t>They had no Italian restaurants in 1.5km radius. </a:t>
            </a:r>
          </a:p>
          <a:p>
            <a:r>
              <a:rPr lang="en-US" sz="1700"/>
              <a:t>Then these filtered locations were clustered using K-means which resulted in 20 clusters which we used as zones to show the general area of the good locations. Using the centroids of these zones we derived the addresses of the zones which has yielded the final list of 20 locations that are suitable for further analysis accommodating to additional factors in order to determine the viability of opening a successful Italian restaurant. </a:t>
            </a:r>
          </a:p>
        </p:txBody>
      </p:sp>
    </p:spTree>
    <p:extLst>
      <p:ext uri="{BB962C8B-B14F-4D97-AF65-F5344CB8AC3E}">
        <p14:creationId xmlns:p14="http://schemas.microsoft.com/office/powerpoint/2010/main" val="23142784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close up of a logo&#10;&#10;Description automatically generated">
            <a:extLst>
              <a:ext uri="{FF2B5EF4-FFF2-40B4-BE49-F238E27FC236}">
                <a16:creationId xmlns:a16="http://schemas.microsoft.com/office/drawing/2014/main" id="{5493AEE3-9BD9-4263-A0F2-A7FE5EE2A24C}"/>
              </a:ext>
            </a:extLst>
          </p:cNvPr>
          <p:cNvPicPr>
            <a:picLocks noChangeAspect="1"/>
          </p:cNvPicPr>
          <p:nvPr/>
        </p:nvPicPr>
        <p:blipFill rotWithShape="1">
          <a:blip r:embed="rId2">
            <a:alphaModFix amt="35000"/>
          </a:blip>
          <a:srcRect t="15413"/>
          <a:stretch/>
        </p:blipFill>
        <p:spPr>
          <a:xfrm>
            <a:off x="20" y="1"/>
            <a:ext cx="12191980" cy="6857999"/>
          </a:xfrm>
          <a:prstGeom prst="rect">
            <a:avLst/>
          </a:prstGeom>
        </p:spPr>
      </p:pic>
      <p:sp>
        <p:nvSpPr>
          <p:cNvPr id="2" name="Title 1">
            <a:extLst>
              <a:ext uri="{FF2B5EF4-FFF2-40B4-BE49-F238E27FC236}">
                <a16:creationId xmlns:a16="http://schemas.microsoft.com/office/drawing/2014/main" id="{AABA3F98-D9CD-AE45-96C4-2F50420968FD}"/>
              </a:ext>
            </a:extLst>
          </p:cNvPr>
          <p:cNvSpPr>
            <a:spLocks noGrp="1"/>
          </p:cNvSpPr>
          <p:nvPr>
            <p:ph type="title"/>
          </p:nvPr>
        </p:nvSpPr>
        <p:spPr>
          <a:xfrm>
            <a:off x="0" y="1065862"/>
            <a:ext cx="2999232" cy="4726276"/>
          </a:xfrm>
        </p:spPr>
        <p:txBody>
          <a:bodyPr>
            <a:normAutofit/>
          </a:bodyPr>
          <a:lstStyle/>
          <a:p>
            <a:pPr algn="r"/>
            <a:r>
              <a:rPr lang="en-US" sz="4000" dirty="0">
                <a:solidFill>
                  <a:srgbClr val="FFFFFF"/>
                </a:solidFill>
              </a:rPr>
              <a:t>Conclusion</a:t>
            </a:r>
          </a:p>
        </p:txBody>
      </p:sp>
      <p:graphicFrame>
        <p:nvGraphicFramePr>
          <p:cNvPr id="5" name="Content Placeholder 2">
            <a:extLst>
              <a:ext uri="{FF2B5EF4-FFF2-40B4-BE49-F238E27FC236}">
                <a16:creationId xmlns:a16="http://schemas.microsoft.com/office/drawing/2014/main" id="{60A00C1F-4F92-4D21-BA08-FFABEABE3AEA}"/>
              </a:ext>
            </a:extLst>
          </p:cNvPr>
          <p:cNvGraphicFramePr>
            <a:graphicFrameLocks noGrp="1"/>
          </p:cNvGraphicFramePr>
          <p:nvPr>
            <p:ph idx="1"/>
            <p:extLst>
              <p:ext uri="{D42A27DB-BD31-4B8C-83A1-F6EECF244321}">
                <p14:modId xmlns:p14="http://schemas.microsoft.com/office/powerpoint/2010/main" val="2986574816"/>
              </p:ext>
            </p:extLst>
          </p:nvPr>
        </p:nvGraphicFramePr>
        <p:xfrm>
          <a:off x="3784927" y="0"/>
          <a:ext cx="7935310" cy="52166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07690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450209B-7E67-6B42-BABA-59B08FC7B40C}"/>
              </a:ext>
            </a:extLst>
          </p:cNvPr>
          <p:cNvSpPr>
            <a:spLocks noGrp="1"/>
          </p:cNvSpPr>
          <p:nvPr>
            <p:ph type="title"/>
          </p:nvPr>
        </p:nvSpPr>
        <p:spPr>
          <a:xfrm>
            <a:off x="838200" y="963877"/>
            <a:ext cx="3494362" cy="4930246"/>
          </a:xfrm>
        </p:spPr>
        <p:txBody>
          <a:bodyPr>
            <a:normAutofit/>
          </a:bodyPr>
          <a:lstStyle/>
          <a:p>
            <a:pPr algn="r"/>
            <a:r>
              <a:rPr lang="en-US">
                <a:solidFill>
                  <a:schemeClr val="accent1"/>
                </a:solidFill>
              </a:rPr>
              <a:t>Business Problem</a:t>
            </a: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B42EEABB-FB21-2A4E-89EB-CF940941983B}"/>
              </a:ext>
            </a:extLst>
          </p:cNvPr>
          <p:cNvSpPr>
            <a:spLocks noGrp="1"/>
          </p:cNvSpPr>
          <p:nvPr>
            <p:ph idx="1"/>
          </p:nvPr>
        </p:nvSpPr>
        <p:spPr>
          <a:xfrm>
            <a:off x="4976031" y="963877"/>
            <a:ext cx="6377769" cy="4930246"/>
          </a:xfrm>
        </p:spPr>
        <p:txBody>
          <a:bodyPr anchor="ctr">
            <a:normAutofit/>
          </a:bodyPr>
          <a:lstStyle/>
          <a:p>
            <a:r>
              <a:rPr lang="en-US" sz="2200"/>
              <a:t>Our aim for this project is to find suitable locations to open an Italian restaurant in New Delhi, India. </a:t>
            </a:r>
          </a:p>
          <a:p>
            <a:r>
              <a:rPr lang="en-US" sz="2200"/>
              <a:t>In order to do this we will try to find areas that aren't too crowded with restaurants in general, as well as having no Italian restaurants in its vicinity. On top of this we don't want the locations to be too far away from the city center.</a:t>
            </a:r>
          </a:p>
          <a:p>
            <a:r>
              <a:rPr lang="en-US" sz="2200"/>
              <a:t>This will be useful for stakeholders who want to open a successful Italian restaurant in New Delhi, India, as it will provide them with filtered locations of low competition to being a more in depth evaluation of suitable locations considering additional factors. </a:t>
            </a:r>
          </a:p>
        </p:txBody>
      </p:sp>
    </p:spTree>
    <p:extLst>
      <p:ext uri="{BB962C8B-B14F-4D97-AF65-F5344CB8AC3E}">
        <p14:creationId xmlns:p14="http://schemas.microsoft.com/office/powerpoint/2010/main" val="5002143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55C5AFC-A225-AF4E-95AA-A4A0A8901CF9}"/>
              </a:ext>
            </a:extLst>
          </p:cNvPr>
          <p:cNvSpPr>
            <a:spLocks noGrp="1"/>
          </p:cNvSpPr>
          <p:nvPr>
            <p:ph type="title"/>
          </p:nvPr>
        </p:nvSpPr>
        <p:spPr>
          <a:xfrm>
            <a:off x="838200" y="963877"/>
            <a:ext cx="3494362" cy="4930246"/>
          </a:xfrm>
        </p:spPr>
        <p:txBody>
          <a:bodyPr>
            <a:normAutofit/>
          </a:bodyPr>
          <a:lstStyle/>
          <a:p>
            <a:pPr algn="r"/>
            <a:r>
              <a:rPr lang="en-US">
                <a:solidFill>
                  <a:schemeClr val="accent1"/>
                </a:solidFill>
              </a:rPr>
              <a:t>Data</a:t>
            </a: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3FC843F0-C9E9-CF44-A007-0EC50783E5FD}"/>
              </a:ext>
            </a:extLst>
          </p:cNvPr>
          <p:cNvSpPr>
            <a:spLocks noGrp="1"/>
          </p:cNvSpPr>
          <p:nvPr>
            <p:ph idx="1"/>
          </p:nvPr>
        </p:nvSpPr>
        <p:spPr>
          <a:xfrm>
            <a:off x="4976031" y="1435186"/>
            <a:ext cx="6377769" cy="4930246"/>
          </a:xfrm>
        </p:spPr>
        <p:txBody>
          <a:bodyPr anchor="ctr">
            <a:normAutofit/>
          </a:bodyPr>
          <a:lstStyle/>
          <a:p>
            <a:r>
              <a:rPr lang="en-US" sz="1700" dirty="0"/>
              <a:t>The data the we need according to our stated business problem is:</a:t>
            </a:r>
          </a:p>
          <a:p>
            <a:pPr lvl="1">
              <a:buFont typeface="Courier New" panose="02070309020205020404" pitchFamily="49" charset="0"/>
              <a:buChar char="o"/>
            </a:pPr>
            <a:r>
              <a:rPr lang="en-US" sz="1700" dirty="0"/>
              <a:t>Number of restaurants in a neighborhood.</a:t>
            </a:r>
          </a:p>
          <a:p>
            <a:pPr lvl="1">
              <a:buFont typeface="Courier New" panose="02070309020205020404" pitchFamily="49" charset="0"/>
              <a:buChar char="o"/>
            </a:pPr>
            <a:r>
              <a:rPr lang="en-US" sz="1700" dirty="0"/>
              <a:t>Number and distance of Italian restaurants in a neighborhood.</a:t>
            </a:r>
          </a:p>
          <a:p>
            <a:pPr lvl="1">
              <a:buFont typeface="Courier New" panose="02070309020205020404" pitchFamily="49" charset="0"/>
              <a:buChar char="o"/>
            </a:pPr>
            <a:r>
              <a:rPr lang="en-US" sz="1700" dirty="0"/>
              <a:t>Distance of neighborhood from city center.</a:t>
            </a:r>
          </a:p>
          <a:p>
            <a:r>
              <a:rPr lang="en-US" sz="1700" dirty="0"/>
              <a:t>In order to define the aforementioned neighborhoods, a circular grid system centered around the city center was used.</a:t>
            </a:r>
          </a:p>
          <a:p>
            <a:r>
              <a:rPr lang="en-US" sz="1700" dirty="0"/>
              <a:t>To obtain the data, the following data sources are required:</a:t>
            </a:r>
          </a:p>
          <a:p>
            <a:pPr lvl="1">
              <a:buFont typeface="Courier New" panose="02070309020205020404" pitchFamily="49" charset="0"/>
              <a:buChar char="o"/>
            </a:pPr>
            <a:r>
              <a:rPr lang="en-US" sz="1700" dirty="0"/>
              <a:t>The neighborhood locations will be generated algorithmically, and corresponding addresses will be acquired using the </a:t>
            </a:r>
            <a:r>
              <a:rPr lang="en-US" sz="1700" dirty="0" err="1"/>
              <a:t>Geopy</a:t>
            </a:r>
            <a:r>
              <a:rPr lang="en-US" sz="1700" dirty="0"/>
              <a:t> library. </a:t>
            </a:r>
          </a:p>
          <a:p>
            <a:pPr lvl="1">
              <a:buFont typeface="Courier New" panose="02070309020205020404" pitchFamily="49" charset="0"/>
              <a:buChar char="o"/>
            </a:pPr>
            <a:r>
              <a:rPr lang="en-US" sz="1700" dirty="0"/>
              <a:t>The data on restaurants will be obtained using the Foursquare API.</a:t>
            </a:r>
          </a:p>
          <a:p>
            <a:pPr marL="0" indent="0">
              <a:buNone/>
            </a:pPr>
            <a:br>
              <a:rPr lang="en-US" sz="1700" dirty="0">
                <a:effectLst/>
              </a:rPr>
            </a:br>
            <a:endParaRPr lang="en-US" sz="1700" dirty="0">
              <a:effectLst/>
            </a:endParaRPr>
          </a:p>
          <a:p>
            <a:endParaRPr lang="en-US" sz="1700" dirty="0"/>
          </a:p>
        </p:txBody>
      </p:sp>
    </p:spTree>
    <p:extLst>
      <p:ext uri="{BB962C8B-B14F-4D97-AF65-F5344CB8AC3E}">
        <p14:creationId xmlns:p14="http://schemas.microsoft.com/office/powerpoint/2010/main" val="9726704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BA9005E-DCE4-BE40-BB78-471D5703E77C}"/>
              </a:ext>
            </a:extLst>
          </p:cNvPr>
          <p:cNvSpPr>
            <a:spLocks noGrp="1"/>
          </p:cNvSpPr>
          <p:nvPr>
            <p:ph type="title"/>
          </p:nvPr>
        </p:nvSpPr>
        <p:spPr>
          <a:xfrm>
            <a:off x="838200" y="963877"/>
            <a:ext cx="3494362" cy="4930246"/>
          </a:xfrm>
        </p:spPr>
        <p:txBody>
          <a:bodyPr>
            <a:normAutofit/>
          </a:bodyPr>
          <a:lstStyle/>
          <a:p>
            <a:pPr algn="r"/>
            <a:r>
              <a:rPr lang="en-US">
                <a:solidFill>
                  <a:schemeClr val="accent1"/>
                </a:solidFill>
              </a:rPr>
              <a:t>Methodology</a:t>
            </a: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9914AE3F-9FB5-7549-9CC1-2FCE9EFB2619}"/>
              </a:ext>
            </a:extLst>
          </p:cNvPr>
          <p:cNvSpPr>
            <a:spLocks noGrp="1"/>
          </p:cNvSpPr>
          <p:nvPr>
            <p:ph idx="1"/>
          </p:nvPr>
        </p:nvSpPr>
        <p:spPr>
          <a:xfrm>
            <a:off x="4976031" y="963877"/>
            <a:ext cx="6377769" cy="4930246"/>
          </a:xfrm>
        </p:spPr>
        <p:txBody>
          <a:bodyPr anchor="ctr">
            <a:normAutofit/>
          </a:bodyPr>
          <a:lstStyle/>
          <a:p>
            <a:r>
              <a:rPr lang="en-US" sz="1700"/>
              <a:t>This project looks at the 20km radius around the center of New Delhi in order to identify areas that have a low restaurant density as well as a low number of Italian restaurants. </a:t>
            </a:r>
          </a:p>
          <a:p>
            <a:pPr marL="514350" indent="-514350">
              <a:buFont typeface="+mj-lt"/>
              <a:buAutoNum type="arabicParenR"/>
            </a:pPr>
            <a:r>
              <a:rPr lang="en-US" sz="1700"/>
              <a:t>Firstly, we have collected the required data: Location of all restaurants as well as specifically identifying which of those are Italian restaurants within 20km of the center of New Delhi.</a:t>
            </a:r>
          </a:p>
          <a:p>
            <a:pPr marL="514350" indent="-514350">
              <a:buFont typeface="+mj-lt"/>
              <a:buAutoNum type="arabicParenR"/>
            </a:pPr>
            <a:r>
              <a:rPr lang="en-US" sz="1700"/>
              <a:t>Secondly, we will visualize this data as heatmaps in order to explore the density of restaurants in New Delhi. This will lead to the identification of areas with low density that are close to the center.</a:t>
            </a:r>
          </a:p>
          <a:p>
            <a:pPr marL="514350" indent="-514350">
              <a:buFont typeface="+mj-lt"/>
              <a:buAutoNum type="arabicParenR"/>
            </a:pPr>
            <a:r>
              <a:rPr lang="en-US" sz="1700"/>
              <a:t>Finally, the most promising area will be selected and further analyzed in order to create clusters using K-means of suitable locations that abide by the following requirements: no more than two restaurants within a 1km radius and no Italian restaurant within a 1.5km radius. This will yield general areas for further exploration by stakeholders in order to identify where to open an Italian restaurant.</a:t>
            </a:r>
          </a:p>
          <a:p>
            <a:endParaRPr lang="en-US" sz="1700"/>
          </a:p>
        </p:txBody>
      </p:sp>
    </p:spTree>
    <p:extLst>
      <p:ext uri="{BB962C8B-B14F-4D97-AF65-F5344CB8AC3E}">
        <p14:creationId xmlns:p14="http://schemas.microsoft.com/office/powerpoint/2010/main" val="19642960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E20EB187-900F-4AF5-813B-101456D9F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close up of a map&#10;&#10;Description automatically generated">
            <a:extLst>
              <a:ext uri="{FF2B5EF4-FFF2-40B4-BE49-F238E27FC236}">
                <a16:creationId xmlns:a16="http://schemas.microsoft.com/office/drawing/2014/main" id="{623038B1-6122-4644-A6FB-163DE57646D2}"/>
              </a:ext>
            </a:extLst>
          </p:cNvPr>
          <p:cNvPicPr>
            <a:picLocks noChangeAspect="1"/>
          </p:cNvPicPr>
          <p:nvPr/>
        </p:nvPicPr>
        <p:blipFill rotWithShape="1">
          <a:blip r:embed="rId2">
            <a:alphaModFix amt="50000"/>
          </a:blip>
          <a:srcRect t="4833" b="2192"/>
          <a:stretch/>
        </p:blipFill>
        <p:spPr>
          <a:xfrm>
            <a:off x="20" y="1"/>
            <a:ext cx="12191980" cy="6857999"/>
          </a:xfrm>
          <a:prstGeom prst="rect">
            <a:avLst/>
          </a:prstGeom>
        </p:spPr>
      </p:pic>
      <p:sp>
        <p:nvSpPr>
          <p:cNvPr id="2" name="Title 1">
            <a:extLst>
              <a:ext uri="{FF2B5EF4-FFF2-40B4-BE49-F238E27FC236}">
                <a16:creationId xmlns:a16="http://schemas.microsoft.com/office/drawing/2014/main" id="{EE61D4B2-E988-BE4D-9CAC-398D80DF97BC}"/>
              </a:ext>
            </a:extLst>
          </p:cNvPr>
          <p:cNvSpPr>
            <a:spLocks noGrp="1"/>
          </p:cNvSpPr>
          <p:nvPr>
            <p:ph type="title"/>
          </p:nvPr>
        </p:nvSpPr>
        <p:spPr>
          <a:xfrm>
            <a:off x="4387349" y="1200152"/>
            <a:ext cx="6897171" cy="4457696"/>
          </a:xfrm>
        </p:spPr>
        <p:txBody>
          <a:bodyPr vert="horz" lIns="91440" tIns="45720" rIns="91440" bIns="45720" rtlCol="0" anchor="ctr">
            <a:normAutofit/>
          </a:bodyPr>
          <a:lstStyle/>
          <a:p>
            <a:r>
              <a:rPr lang="en-US" sz="8000">
                <a:solidFill>
                  <a:srgbClr val="FFFFFF"/>
                </a:solidFill>
              </a:rPr>
              <a:t>Data: Generated Neighborhoods Grid</a:t>
            </a:r>
          </a:p>
        </p:txBody>
      </p:sp>
      <p:sp>
        <p:nvSpPr>
          <p:cNvPr id="3" name="Content Placeholder 2">
            <a:extLst>
              <a:ext uri="{FF2B5EF4-FFF2-40B4-BE49-F238E27FC236}">
                <a16:creationId xmlns:a16="http://schemas.microsoft.com/office/drawing/2014/main" id="{E4184A3B-1672-2142-9F80-5DF39C4665D4}"/>
              </a:ext>
            </a:extLst>
          </p:cNvPr>
          <p:cNvSpPr>
            <a:spLocks noGrp="1"/>
          </p:cNvSpPr>
          <p:nvPr>
            <p:ph idx="1"/>
          </p:nvPr>
        </p:nvSpPr>
        <p:spPr>
          <a:xfrm>
            <a:off x="849963" y="1200152"/>
            <a:ext cx="2816535" cy="4457696"/>
          </a:xfrm>
        </p:spPr>
        <p:txBody>
          <a:bodyPr vert="horz" lIns="91440" tIns="45720" rIns="91440" bIns="45720" rtlCol="0" anchor="ctr">
            <a:normAutofit/>
          </a:bodyPr>
          <a:lstStyle/>
          <a:p>
            <a:pPr marL="0" indent="0" algn="r">
              <a:buNone/>
            </a:pPr>
            <a:r>
              <a:rPr lang="en-US">
                <a:solidFill>
                  <a:srgbClr val="FFFFFF"/>
                </a:solidFill>
              </a:rPr>
              <a:t>Algorithmically generated grid</a:t>
            </a:r>
          </a:p>
        </p:txBody>
      </p:sp>
      <p:cxnSp>
        <p:nvCxnSpPr>
          <p:cNvPr id="23" name="Straight Connector 22">
            <a:extLst>
              <a:ext uri="{FF2B5EF4-FFF2-40B4-BE49-F238E27FC236}">
                <a16:creationId xmlns:a16="http://schemas.microsoft.com/office/drawing/2014/main" id="{624D17C8-E9C2-48A4-AA36-D7048A6CCC4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5891" y="2286000"/>
            <a:ext cx="0" cy="228600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00584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A81E7530-396C-45F0-92F4-A885648D16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close up of a map&#10;&#10;Description automatically generated">
            <a:extLst>
              <a:ext uri="{FF2B5EF4-FFF2-40B4-BE49-F238E27FC236}">
                <a16:creationId xmlns:a16="http://schemas.microsoft.com/office/drawing/2014/main" id="{5768DD89-73B8-CA4A-93F0-2BAA93331FF9}"/>
              </a:ext>
            </a:extLst>
          </p:cNvPr>
          <p:cNvPicPr>
            <a:picLocks noChangeAspect="1"/>
          </p:cNvPicPr>
          <p:nvPr/>
        </p:nvPicPr>
        <p:blipFill rotWithShape="1">
          <a:blip r:embed="rId2"/>
          <a:srcRect t="1776" r="1" b="1"/>
          <a:stretch/>
        </p:blipFill>
        <p:spPr>
          <a:xfrm>
            <a:off x="603671" y="-1"/>
            <a:ext cx="11588329" cy="6857999"/>
          </a:xfrm>
          <a:prstGeom prst="rect">
            <a:avLst/>
          </a:prstGeom>
        </p:spPr>
      </p:pic>
      <p:sp>
        <p:nvSpPr>
          <p:cNvPr id="23" name="Rectangle 22">
            <a:extLst>
              <a:ext uri="{FF2B5EF4-FFF2-40B4-BE49-F238E27FC236}">
                <a16:creationId xmlns:a16="http://schemas.microsoft.com/office/drawing/2014/main" id="{7316481C-0A49-4796-812B-0D64F063B7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419898" cy="6858000"/>
          </a:xfrm>
          <a:prstGeom prst="rect">
            <a:avLst/>
          </a:prstGeom>
          <a:solidFill>
            <a:schemeClr val="tx1">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DF85797-3502-2248-A3E9-F7E30786138E}"/>
              </a:ext>
            </a:extLst>
          </p:cNvPr>
          <p:cNvSpPr>
            <a:spLocks noGrp="1"/>
          </p:cNvSpPr>
          <p:nvPr>
            <p:ph type="title"/>
          </p:nvPr>
        </p:nvSpPr>
        <p:spPr>
          <a:xfrm>
            <a:off x="1166649" y="721805"/>
            <a:ext cx="3874686" cy="2147520"/>
          </a:xfrm>
        </p:spPr>
        <p:txBody>
          <a:bodyPr>
            <a:normAutofit/>
          </a:bodyPr>
          <a:lstStyle/>
          <a:p>
            <a:r>
              <a:rPr lang="en-US">
                <a:solidFill>
                  <a:schemeClr val="bg1"/>
                </a:solidFill>
              </a:rPr>
              <a:t>Restaurant Data from Foursquare API</a:t>
            </a:r>
          </a:p>
        </p:txBody>
      </p:sp>
      <p:sp>
        <p:nvSpPr>
          <p:cNvPr id="25" name="Rectangle 24">
            <a:extLst>
              <a:ext uri="{FF2B5EF4-FFF2-40B4-BE49-F238E27FC236}">
                <a16:creationId xmlns:a16="http://schemas.microsoft.com/office/drawing/2014/main" id="{A5271697-90F1-4A23-8EF2-0179F2EAFA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606972" cy="323398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a:extLst>
              <a:ext uri="{FF2B5EF4-FFF2-40B4-BE49-F238E27FC236}">
                <a16:creationId xmlns:a16="http://schemas.microsoft.com/office/drawing/2014/main" id="{81DE8B58-F373-409E-A253-4380A66091D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88720" y="73152"/>
            <a:ext cx="1178966" cy="232963"/>
            <a:chOff x="1188720" y="73152"/>
            <a:chExt cx="1178966" cy="232963"/>
          </a:xfrm>
        </p:grpSpPr>
        <p:sp>
          <p:nvSpPr>
            <p:cNvPr id="28" name="Rectangle 64">
              <a:extLst>
                <a:ext uri="{FF2B5EF4-FFF2-40B4-BE49-F238E27FC236}">
                  <a16:creationId xmlns:a16="http://schemas.microsoft.com/office/drawing/2014/main" id="{F5ACE265-D22D-48CC-99DE-EB81AE9229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88541"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66">
              <a:extLst>
                <a:ext uri="{FF2B5EF4-FFF2-40B4-BE49-F238E27FC236}">
                  <a16:creationId xmlns:a16="http://schemas.microsoft.com/office/drawing/2014/main" id="{6FE80EEA-F4ED-4436-8861-0BEAAEFE76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88541"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64">
              <a:extLst>
                <a:ext uri="{FF2B5EF4-FFF2-40B4-BE49-F238E27FC236}">
                  <a16:creationId xmlns:a16="http://schemas.microsoft.com/office/drawing/2014/main" id="{C3642BC8-86E8-47D0-8846-3E4D49E4B4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63586"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66">
              <a:extLst>
                <a:ext uri="{FF2B5EF4-FFF2-40B4-BE49-F238E27FC236}">
                  <a16:creationId xmlns:a16="http://schemas.microsoft.com/office/drawing/2014/main" id="{82D35214-3634-4180-BF0E-45B6145161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63586"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64">
              <a:extLst>
                <a:ext uri="{FF2B5EF4-FFF2-40B4-BE49-F238E27FC236}">
                  <a16:creationId xmlns:a16="http://schemas.microsoft.com/office/drawing/2014/main" id="{15BE89E6-3D1C-42B5-A950-E72889F8BB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38631"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66">
              <a:extLst>
                <a:ext uri="{FF2B5EF4-FFF2-40B4-BE49-F238E27FC236}">
                  <a16:creationId xmlns:a16="http://schemas.microsoft.com/office/drawing/2014/main" id="{473771CC-5097-4E08-9606-24B0BC9A0D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38631"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64">
              <a:extLst>
                <a:ext uri="{FF2B5EF4-FFF2-40B4-BE49-F238E27FC236}">
                  <a16:creationId xmlns:a16="http://schemas.microsoft.com/office/drawing/2014/main" id="{BE872634-00DA-47BD-880D-5C05FFADCC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13675"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66">
              <a:extLst>
                <a:ext uri="{FF2B5EF4-FFF2-40B4-BE49-F238E27FC236}">
                  <a16:creationId xmlns:a16="http://schemas.microsoft.com/office/drawing/2014/main" id="{4F151F5C-DE9B-460E-BC51-471F4A8A5A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13675"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64">
              <a:extLst>
                <a:ext uri="{FF2B5EF4-FFF2-40B4-BE49-F238E27FC236}">
                  <a16:creationId xmlns:a16="http://schemas.microsoft.com/office/drawing/2014/main" id="{34557B8A-4D2F-4D0D-B746-59EA85318C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88720"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66">
              <a:extLst>
                <a:ext uri="{FF2B5EF4-FFF2-40B4-BE49-F238E27FC236}">
                  <a16:creationId xmlns:a16="http://schemas.microsoft.com/office/drawing/2014/main" id="{C764CD8E-E409-4E9B-8E87-746DDE36DA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88720"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64">
              <a:extLst>
                <a:ext uri="{FF2B5EF4-FFF2-40B4-BE49-F238E27FC236}">
                  <a16:creationId xmlns:a16="http://schemas.microsoft.com/office/drawing/2014/main" id="{8E27A01D-2F01-4286-9453-3FBF6E8485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13318"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66">
              <a:extLst>
                <a:ext uri="{FF2B5EF4-FFF2-40B4-BE49-F238E27FC236}">
                  <a16:creationId xmlns:a16="http://schemas.microsoft.com/office/drawing/2014/main" id="{460487A5-12EB-422E-9588-8FF06FAF73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13318"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64">
              <a:extLst>
                <a:ext uri="{FF2B5EF4-FFF2-40B4-BE49-F238E27FC236}">
                  <a16:creationId xmlns:a16="http://schemas.microsoft.com/office/drawing/2014/main" id="{7D522D20-C9F7-4B34-9066-4B43ADAABD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188363"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66">
              <a:extLst>
                <a:ext uri="{FF2B5EF4-FFF2-40B4-BE49-F238E27FC236}">
                  <a16:creationId xmlns:a16="http://schemas.microsoft.com/office/drawing/2014/main" id="{97B04F2C-295B-447A-8941-0AD4F55516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188363"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64">
              <a:extLst>
                <a:ext uri="{FF2B5EF4-FFF2-40B4-BE49-F238E27FC236}">
                  <a16:creationId xmlns:a16="http://schemas.microsoft.com/office/drawing/2014/main" id="{17D7FF91-B366-4534-B9B4-5710926EE7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063408"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66">
              <a:extLst>
                <a:ext uri="{FF2B5EF4-FFF2-40B4-BE49-F238E27FC236}">
                  <a16:creationId xmlns:a16="http://schemas.microsoft.com/office/drawing/2014/main" id="{B5B8116C-ADD9-4826-9C37-270377E8FF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063408"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64">
              <a:extLst>
                <a:ext uri="{FF2B5EF4-FFF2-40B4-BE49-F238E27FC236}">
                  <a16:creationId xmlns:a16="http://schemas.microsoft.com/office/drawing/2014/main" id="{22D01D96-8DB8-40BF-83AC-4CA49EC263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8452"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66">
              <a:extLst>
                <a:ext uri="{FF2B5EF4-FFF2-40B4-BE49-F238E27FC236}">
                  <a16:creationId xmlns:a16="http://schemas.microsoft.com/office/drawing/2014/main" id="{44B584CD-5E60-4B15-847C-B30D15DA1A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8452"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64">
              <a:extLst>
                <a:ext uri="{FF2B5EF4-FFF2-40B4-BE49-F238E27FC236}">
                  <a16:creationId xmlns:a16="http://schemas.microsoft.com/office/drawing/2014/main" id="{CF2BB7DC-B968-4F0B-9748-BF0E6E297C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13497"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66">
              <a:extLst>
                <a:ext uri="{FF2B5EF4-FFF2-40B4-BE49-F238E27FC236}">
                  <a16:creationId xmlns:a16="http://schemas.microsoft.com/office/drawing/2014/main" id="{CF12C159-3F09-4861-9450-ECD5DB3100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13497"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9" name="Rectangle 48">
            <a:extLst>
              <a:ext uri="{FF2B5EF4-FFF2-40B4-BE49-F238E27FC236}">
                <a16:creationId xmlns:a16="http://schemas.microsoft.com/office/drawing/2014/main" id="{D9F5512A-48E1-4C07-B75E-3CCC517B68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233984"/>
            <a:ext cx="606972" cy="36240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15433D1-AA37-0944-A8C2-5EA53AFFADDE}"/>
              </a:ext>
            </a:extLst>
          </p:cNvPr>
          <p:cNvSpPr>
            <a:spLocks noGrp="1"/>
          </p:cNvSpPr>
          <p:nvPr>
            <p:ph idx="1"/>
          </p:nvPr>
        </p:nvSpPr>
        <p:spPr>
          <a:xfrm>
            <a:off x="1166649" y="3379979"/>
            <a:ext cx="3874685" cy="3186359"/>
          </a:xfrm>
        </p:spPr>
        <p:txBody>
          <a:bodyPr anchor="ctr">
            <a:normAutofit/>
          </a:bodyPr>
          <a:lstStyle/>
          <a:p>
            <a:r>
              <a:rPr lang="en-US" sz="1800">
                <a:solidFill>
                  <a:schemeClr val="bg1"/>
                </a:solidFill>
              </a:rPr>
              <a:t>Visualized on a map</a:t>
            </a:r>
          </a:p>
          <a:p>
            <a:pPr lvl="1"/>
            <a:r>
              <a:rPr lang="en-US" sz="1800">
                <a:solidFill>
                  <a:schemeClr val="bg1"/>
                </a:solidFill>
              </a:rPr>
              <a:t>Blue is restaurants</a:t>
            </a:r>
          </a:p>
          <a:p>
            <a:pPr lvl="1"/>
            <a:r>
              <a:rPr lang="en-US" sz="1800">
                <a:solidFill>
                  <a:schemeClr val="bg1"/>
                </a:solidFill>
              </a:rPr>
              <a:t>Red is Italian restaurants</a:t>
            </a:r>
          </a:p>
        </p:txBody>
      </p:sp>
    </p:spTree>
    <p:extLst>
      <p:ext uri="{BB962C8B-B14F-4D97-AF65-F5344CB8AC3E}">
        <p14:creationId xmlns:p14="http://schemas.microsoft.com/office/powerpoint/2010/main" val="28807538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9">
            <a:extLst>
              <a:ext uri="{FF2B5EF4-FFF2-40B4-BE49-F238E27FC236}">
                <a16:creationId xmlns:a16="http://schemas.microsoft.com/office/drawing/2014/main" id="{A81E7530-396C-45F0-92F4-A885648D16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close up of a logo&#10;&#10;Description automatically generated">
            <a:extLst>
              <a:ext uri="{FF2B5EF4-FFF2-40B4-BE49-F238E27FC236}">
                <a16:creationId xmlns:a16="http://schemas.microsoft.com/office/drawing/2014/main" id="{7FC443B8-F2F4-B940-B31B-08A4B0D207FD}"/>
              </a:ext>
            </a:extLst>
          </p:cNvPr>
          <p:cNvPicPr>
            <a:picLocks noChangeAspect="1"/>
          </p:cNvPicPr>
          <p:nvPr/>
        </p:nvPicPr>
        <p:blipFill rotWithShape="1">
          <a:blip r:embed="rId2"/>
          <a:srcRect t="1366" r="1" b="1"/>
          <a:stretch/>
        </p:blipFill>
        <p:spPr>
          <a:xfrm>
            <a:off x="603671" y="-1"/>
            <a:ext cx="11588329" cy="6857999"/>
          </a:xfrm>
          <a:prstGeom prst="rect">
            <a:avLst/>
          </a:prstGeom>
        </p:spPr>
      </p:pic>
      <p:sp>
        <p:nvSpPr>
          <p:cNvPr id="39" name="Rectangle 11">
            <a:extLst>
              <a:ext uri="{FF2B5EF4-FFF2-40B4-BE49-F238E27FC236}">
                <a16:creationId xmlns:a16="http://schemas.microsoft.com/office/drawing/2014/main" id="{7316481C-0A49-4796-812B-0D64F063B7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419898" cy="6858000"/>
          </a:xfrm>
          <a:prstGeom prst="rect">
            <a:avLst/>
          </a:prstGeom>
          <a:solidFill>
            <a:schemeClr val="tx1">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BEA424-461D-9148-8449-8A80C0869FFE}"/>
              </a:ext>
            </a:extLst>
          </p:cNvPr>
          <p:cNvSpPr>
            <a:spLocks noGrp="1"/>
          </p:cNvSpPr>
          <p:nvPr>
            <p:ph type="title"/>
          </p:nvPr>
        </p:nvSpPr>
        <p:spPr>
          <a:xfrm>
            <a:off x="1166649" y="721805"/>
            <a:ext cx="3874686" cy="2147520"/>
          </a:xfrm>
        </p:spPr>
        <p:txBody>
          <a:bodyPr>
            <a:normAutofit/>
          </a:bodyPr>
          <a:lstStyle/>
          <a:p>
            <a:r>
              <a:rPr lang="en-US">
                <a:solidFill>
                  <a:schemeClr val="bg1"/>
                </a:solidFill>
              </a:rPr>
              <a:t>Analysis</a:t>
            </a:r>
          </a:p>
        </p:txBody>
      </p:sp>
      <p:sp>
        <p:nvSpPr>
          <p:cNvPr id="40" name="Rectangle 13">
            <a:extLst>
              <a:ext uri="{FF2B5EF4-FFF2-40B4-BE49-F238E27FC236}">
                <a16:creationId xmlns:a16="http://schemas.microsoft.com/office/drawing/2014/main" id="{A5271697-90F1-4A23-8EF2-0179F2EAFA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606972" cy="323398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1" name="Group 15">
            <a:extLst>
              <a:ext uri="{FF2B5EF4-FFF2-40B4-BE49-F238E27FC236}">
                <a16:creationId xmlns:a16="http://schemas.microsoft.com/office/drawing/2014/main" id="{81DE8B58-F373-409E-A253-4380A66091D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88720" y="73152"/>
            <a:ext cx="1178966" cy="232963"/>
            <a:chOff x="1188720" y="73152"/>
            <a:chExt cx="1178966" cy="232963"/>
          </a:xfrm>
        </p:grpSpPr>
        <p:sp>
          <p:nvSpPr>
            <p:cNvPr id="17" name="Rectangle 64">
              <a:extLst>
                <a:ext uri="{FF2B5EF4-FFF2-40B4-BE49-F238E27FC236}">
                  <a16:creationId xmlns:a16="http://schemas.microsoft.com/office/drawing/2014/main" id="{F5ACE265-D22D-48CC-99DE-EB81AE9229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88541"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66">
              <a:extLst>
                <a:ext uri="{FF2B5EF4-FFF2-40B4-BE49-F238E27FC236}">
                  <a16:creationId xmlns:a16="http://schemas.microsoft.com/office/drawing/2014/main" id="{6FE80EEA-F4ED-4436-8861-0BEAAEFE76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88541"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64">
              <a:extLst>
                <a:ext uri="{FF2B5EF4-FFF2-40B4-BE49-F238E27FC236}">
                  <a16:creationId xmlns:a16="http://schemas.microsoft.com/office/drawing/2014/main" id="{C3642BC8-86E8-47D0-8846-3E4D49E4B4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63586"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66">
              <a:extLst>
                <a:ext uri="{FF2B5EF4-FFF2-40B4-BE49-F238E27FC236}">
                  <a16:creationId xmlns:a16="http://schemas.microsoft.com/office/drawing/2014/main" id="{82D35214-3634-4180-BF0E-45B6145161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63586"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64">
              <a:extLst>
                <a:ext uri="{FF2B5EF4-FFF2-40B4-BE49-F238E27FC236}">
                  <a16:creationId xmlns:a16="http://schemas.microsoft.com/office/drawing/2014/main" id="{15BE89E6-3D1C-42B5-A950-E72889F8BB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38631"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66">
              <a:extLst>
                <a:ext uri="{FF2B5EF4-FFF2-40B4-BE49-F238E27FC236}">
                  <a16:creationId xmlns:a16="http://schemas.microsoft.com/office/drawing/2014/main" id="{473771CC-5097-4E08-9606-24B0BC9A0D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38631"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64">
              <a:extLst>
                <a:ext uri="{FF2B5EF4-FFF2-40B4-BE49-F238E27FC236}">
                  <a16:creationId xmlns:a16="http://schemas.microsoft.com/office/drawing/2014/main" id="{BE872634-00DA-47BD-880D-5C05FFADCC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13675"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66">
              <a:extLst>
                <a:ext uri="{FF2B5EF4-FFF2-40B4-BE49-F238E27FC236}">
                  <a16:creationId xmlns:a16="http://schemas.microsoft.com/office/drawing/2014/main" id="{4F151F5C-DE9B-460E-BC51-471F4A8A5A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13675"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64">
              <a:extLst>
                <a:ext uri="{FF2B5EF4-FFF2-40B4-BE49-F238E27FC236}">
                  <a16:creationId xmlns:a16="http://schemas.microsoft.com/office/drawing/2014/main" id="{34557B8A-4D2F-4D0D-B746-59EA85318C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88720"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66">
              <a:extLst>
                <a:ext uri="{FF2B5EF4-FFF2-40B4-BE49-F238E27FC236}">
                  <a16:creationId xmlns:a16="http://schemas.microsoft.com/office/drawing/2014/main" id="{C764CD8E-E409-4E9B-8E87-746DDE36DA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88720"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64">
              <a:extLst>
                <a:ext uri="{FF2B5EF4-FFF2-40B4-BE49-F238E27FC236}">
                  <a16:creationId xmlns:a16="http://schemas.microsoft.com/office/drawing/2014/main" id="{8E27A01D-2F01-4286-9453-3FBF6E8485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13318"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66">
              <a:extLst>
                <a:ext uri="{FF2B5EF4-FFF2-40B4-BE49-F238E27FC236}">
                  <a16:creationId xmlns:a16="http://schemas.microsoft.com/office/drawing/2014/main" id="{460487A5-12EB-422E-9588-8FF06FAF73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13318"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64">
              <a:extLst>
                <a:ext uri="{FF2B5EF4-FFF2-40B4-BE49-F238E27FC236}">
                  <a16:creationId xmlns:a16="http://schemas.microsoft.com/office/drawing/2014/main" id="{7D522D20-C9F7-4B34-9066-4B43ADAABD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188363"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66">
              <a:extLst>
                <a:ext uri="{FF2B5EF4-FFF2-40B4-BE49-F238E27FC236}">
                  <a16:creationId xmlns:a16="http://schemas.microsoft.com/office/drawing/2014/main" id="{97B04F2C-295B-447A-8941-0AD4F55516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188363"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64">
              <a:extLst>
                <a:ext uri="{FF2B5EF4-FFF2-40B4-BE49-F238E27FC236}">
                  <a16:creationId xmlns:a16="http://schemas.microsoft.com/office/drawing/2014/main" id="{17D7FF91-B366-4534-B9B4-5710926EE7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063408"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66">
              <a:extLst>
                <a:ext uri="{FF2B5EF4-FFF2-40B4-BE49-F238E27FC236}">
                  <a16:creationId xmlns:a16="http://schemas.microsoft.com/office/drawing/2014/main" id="{B5B8116C-ADD9-4826-9C37-270377E8FF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063408"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64">
              <a:extLst>
                <a:ext uri="{FF2B5EF4-FFF2-40B4-BE49-F238E27FC236}">
                  <a16:creationId xmlns:a16="http://schemas.microsoft.com/office/drawing/2014/main" id="{22D01D96-8DB8-40BF-83AC-4CA49EC263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8452"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66">
              <a:extLst>
                <a:ext uri="{FF2B5EF4-FFF2-40B4-BE49-F238E27FC236}">
                  <a16:creationId xmlns:a16="http://schemas.microsoft.com/office/drawing/2014/main" id="{44B584CD-5E60-4B15-847C-B30D15DA1A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8452"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64">
              <a:extLst>
                <a:ext uri="{FF2B5EF4-FFF2-40B4-BE49-F238E27FC236}">
                  <a16:creationId xmlns:a16="http://schemas.microsoft.com/office/drawing/2014/main" id="{CF2BB7DC-B968-4F0B-9748-BF0E6E297C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13497"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66">
              <a:extLst>
                <a:ext uri="{FF2B5EF4-FFF2-40B4-BE49-F238E27FC236}">
                  <a16:creationId xmlns:a16="http://schemas.microsoft.com/office/drawing/2014/main" id="{CF12C159-3F09-4861-9450-ECD5DB3100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13497"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8" name="Rectangle 37">
            <a:extLst>
              <a:ext uri="{FF2B5EF4-FFF2-40B4-BE49-F238E27FC236}">
                <a16:creationId xmlns:a16="http://schemas.microsoft.com/office/drawing/2014/main" id="{D9F5512A-48E1-4C07-B75E-3CCC517B68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233984"/>
            <a:ext cx="606972" cy="36240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4B6E214-E5C9-0840-B249-E15769267517}"/>
              </a:ext>
            </a:extLst>
          </p:cNvPr>
          <p:cNvSpPr>
            <a:spLocks noGrp="1"/>
          </p:cNvSpPr>
          <p:nvPr>
            <p:ph idx="1"/>
          </p:nvPr>
        </p:nvSpPr>
        <p:spPr>
          <a:xfrm>
            <a:off x="1166649" y="3379979"/>
            <a:ext cx="3874685" cy="3186359"/>
          </a:xfrm>
        </p:spPr>
        <p:txBody>
          <a:bodyPr anchor="ctr">
            <a:normAutofit/>
          </a:bodyPr>
          <a:lstStyle/>
          <a:p>
            <a:r>
              <a:rPr lang="en-US" sz="1800">
                <a:solidFill>
                  <a:schemeClr val="bg1"/>
                </a:solidFill>
              </a:rPr>
              <a:t>Heatmap of all restaurants in New Delhi, with circles to show the distance from city center in the intervals of: 2km, 5km and 10km.</a:t>
            </a:r>
          </a:p>
          <a:p>
            <a:r>
              <a:rPr lang="en-US" sz="1800">
                <a:solidFill>
                  <a:schemeClr val="bg1"/>
                </a:solidFill>
              </a:rPr>
              <a:t>Here we notice some gaps in the South &amp; South-East of New Delhi that's still close to the city center near Sarojini Nagar.</a:t>
            </a:r>
          </a:p>
        </p:txBody>
      </p:sp>
    </p:spTree>
    <p:extLst>
      <p:ext uri="{BB962C8B-B14F-4D97-AF65-F5344CB8AC3E}">
        <p14:creationId xmlns:p14="http://schemas.microsoft.com/office/powerpoint/2010/main" val="14676493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E4C27B6-DB04-4891-AF97-BA1671B17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close up of a map&#10;&#10;Description automatically generated">
            <a:extLst>
              <a:ext uri="{FF2B5EF4-FFF2-40B4-BE49-F238E27FC236}">
                <a16:creationId xmlns:a16="http://schemas.microsoft.com/office/drawing/2014/main" id="{685D190D-787D-5F40-AB0E-7A7CC552CFFF}"/>
              </a:ext>
            </a:extLst>
          </p:cNvPr>
          <p:cNvPicPr>
            <a:picLocks noGrp="1" noChangeAspect="1"/>
          </p:cNvPicPr>
          <p:nvPr>
            <p:ph idx="1"/>
          </p:nvPr>
        </p:nvPicPr>
        <p:blipFill rotWithShape="1">
          <a:blip r:embed="rId2"/>
          <a:srcRect t="1340" r="-1" b="-1"/>
          <a:stretch/>
        </p:blipFill>
        <p:spPr>
          <a:xfrm>
            <a:off x="606719" y="-1"/>
            <a:ext cx="11585281" cy="6857999"/>
          </a:xfrm>
          <a:prstGeom prst="rect">
            <a:avLst/>
          </a:prstGeom>
        </p:spPr>
      </p:pic>
      <p:sp>
        <p:nvSpPr>
          <p:cNvPr id="12" name="Rectangle 11">
            <a:extLst>
              <a:ext uri="{FF2B5EF4-FFF2-40B4-BE49-F238E27FC236}">
                <a16:creationId xmlns:a16="http://schemas.microsoft.com/office/drawing/2014/main" id="{7316481C-0A49-4796-812B-0D64F063B7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419898"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4A8C445-BA43-3D4A-85C9-09FAA471EA55}"/>
              </a:ext>
            </a:extLst>
          </p:cNvPr>
          <p:cNvSpPr>
            <a:spLocks noGrp="1"/>
          </p:cNvSpPr>
          <p:nvPr>
            <p:ph type="title"/>
          </p:nvPr>
        </p:nvSpPr>
        <p:spPr>
          <a:xfrm>
            <a:off x="1036684" y="1152144"/>
            <a:ext cx="3953501" cy="3072393"/>
          </a:xfrm>
        </p:spPr>
        <p:txBody>
          <a:bodyPr vert="horz" lIns="91440" tIns="45720" rIns="91440" bIns="45720" rtlCol="0" anchor="b">
            <a:normAutofit/>
          </a:bodyPr>
          <a:lstStyle/>
          <a:p>
            <a:r>
              <a:rPr lang="en-US" sz="5600">
                <a:solidFill>
                  <a:schemeClr val="bg1"/>
                </a:solidFill>
              </a:rPr>
              <a:t>Heat Map of Italian Restaurants</a:t>
            </a:r>
          </a:p>
        </p:txBody>
      </p:sp>
      <p:sp>
        <p:nvSpPr>
          <p:cNvPr id="14" name="Rectangle 13">
            <a:extLst>
              <a:ext uri="{FF2B5EF4-FFF2-40B4-BE49-F238E27FC236}">
                <a16:creationId xmlns:a16="http://schemas.microsoft.com/office/drawing/2014/main" id="{A5271697-90F1-4A23-8EF2-0179F2EAFA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606972" cy="323398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5E0EAE70-C355-42D1-BF00-CA8A17A742A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88720" y="73152"/>
            <a:ext cx="1178966" cy="232963"/>
            <a:chOff x="1188720" y="73152"/>
            <a:chExt cx="1178966" cy="232963"/>
          </a:xfrm>
        </p:grpSpPr>
        <p:sp>
          <p:nvSpPr>
            <p:cNvPr id="17" name="Rectangle 64">
              <a:extLst>
                <a:ext uri="{FF2B5EF4-FFF2-40B4-BE49-F238E27FC236}">
                  <a16:creationId xmlns:a16="http://schemas.microsoft.com/office/drawing/2014/main" id="{E6E58C95-A3F9-4C87-B9A5-32A7A75DDF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88541"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66">
              <a:extLst>
                <a:ext uri="{FF2B5EF4-FFF2-40B4-BE49-F238E27FC236}">
                  <a16:creationId xmlns:a16="http://schemas.microsoft.com/office/drawing/2014/main" id="{7B08CDDF-E602-4C1B-A248-A43292EB5D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88541"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64">
              <a:extLst>
                <a:ext uri="{FF2B5EF4-FFF2-40B4-BE49-F238E27FC236}">
                  <a16:creationId xmlns:a16="http://schemas.microsoft.com/office/drawing/2014/main" id="{6298B977-8F47-48C6-8454-11EF9478EC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63586"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66">
              <a:extLst>
                <a:ext uri="{FF2B5EF4-FFF2-40B4-BE49-F238E27FC236}">
                  <a16:creationId xmlns:a16="http://schemas.microsoft.com/office/drawing/2014/main" id="{06A6FB8E-FB47-44B7-810F-B88B4CCA06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63586"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64">
              <a:extLst>
                <a:ext uri="{FF2B5EF4-FFF2-40B4-BE49-F238E27FC236}">
                  <a16:creationId xmlns:a16="http://schemas.microsoft.com/office/drawing/2014/main" id="{818DB8DB-4D04-42C0-BE68-842A9F29AE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38631"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66">
              <a:extLst>
                <a:ext uri="{FF2B5EF4-FFF2-40B4-BE49-F238E27FC236}">
                  <a16:creationId xmlns:a16="http://schemas.microsoft.com/office/drawing/2014/main" id="{DBCFEA99-52A4-4E8E-B9C9-3D39B0E325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38631"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64">
              <a:extLst>
                <a:ext uri="{FF2B5EF4-FFF2-40B4-BE49-F238E27FC236}">
                  <a16:creationId xmlns:a16="http://schemas.microsoft.com/office/drawing/2014/main" id="{A6C0BB10-7324-4D11-A497-57A85CDB62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13675"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66">
              <a:extLst>
                <a:ext uri="{FF2B5EF4-FFF2-40B4-BE49-F238E27FC236}">
                  <a16:creationId xmlns:a16="http://schemas.microsoft.com/office/drawing/2014/main" id="{D7440F2E-8192-4FDF-AE8F-2833B7F403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13675"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64">
              <a:extLst>
                <a:ext uri="{FF2B5EF4-FFF2-40B4-BE49-F238E27FC236}">
                  <a16:creationId xmlns:a16="http://schemas.microsoft.com/office/drawing/2014/main" id="{B9F7DA6A-1872-4697-A567-20A0115A05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88720"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66">
              <a:extLst>
                <a:ext uri="{FF2B5EF4-FFF2-40B4-BE49-F238E27FC236}">
                  <a16:creationId xmlns:a16="http://schemas.microsoft.com/office/drawing/2014/main" id="{98BC1544-07ED-411D-880C-58CB114914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88720"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64">
              <a:extLst>
                <a:ext uri="{FF2B5EF4-FFF2-40B4-BE49-F238E27FC236}">
                  <a16:creationId xmlns:a16="http://schemas.microsoft.com/office/drawing/2014/main" id="{BA70D948-9946-455F-8155-D274F01DAB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13318"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66">
              <a:extLst>
                <a:ext uri="{FF2B5EF4-FFF2-40B4-BE49-F238E27FC236}">
                  <a16:creationId xmlns:a16="http://schemas.microsoft.com/office/drawing/2014/main" id="{807FCDBA-F7E3-4836-8253-15D212128F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13318"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64">
              <a:extLst>
                <a:ext uri="{FF2B5EF4-FFF2-40B4-BE49-F238E27FC236}">
                  <a16:creationId xmlns:a16="http://schemas.microsoft.com/office/drawing/2014/main" id="{D6A9BF83-5C67-44B0-883C-82BCAA1923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188363"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66">
              <a:extLst>
                <a:ext uri="{FF2B5EF4-FFF2-40B4-BE49-F238E27FC236}">
                  <a16:creationId xmlns:a16="http://schemas.microsoft.com/office/drawing/2014/main" id="{94BA7F92-7961-489E-83BD-5518EB1E99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188363"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64">
              <a:extLst>
                <a:ext uri="{FF2B5EF4-FFF2-40B4-BE49-F238E27FC236}">
                  <a16:creationId xmlns:a16="http://schemas.microsoft.com/office/drawing/2014/main" id="{56ADE108-5AE8-4ACF-88B9-28A0B125B3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063408"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66">
              <a:extLst>
                <a:ext uri="{FF2B5EF4-FFF2-40B4-BE49-F238E27FC236}">
                  <a16:creationId xmlns:a16="http://schemas.microsoft.com/office/drawing/2014/main" id="{75B2D25F-B666-4F19-816A-24456EAF46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063408"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64">
              <a:extLst>
                <a:ext uri="{FF2B5EF4-FFF2-40B4-BE49-F238E27FC236}">
                  <a16:creationId xmlns:a16="http://schemas.microsoft.com/office/drawing/2014/main" id="{A7D581F0-987F-45C5-A849-CC1B41222F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8452"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66">
              <a:extLst>
                <a:ext uri="{FF2B5EF4-FFF2-40B4-BE49-F238E27FC236}">
                  <a16:creationId xmlns:a16="http://schemas.microsoft.com/office/drawing/2014/main" id="{F388E533-92C3-428E-B078-81D6E1F2D9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8452"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64">
              <a:extLst>
                <a:ext uri="{FF2B5EF4-FFF2-40B4-BE49-F238E27FC236}">
                  <a16:creationId xmlns:a16="http://schemas.microsoft.com/office/drawing/2014/main" id="{C68AEED3-AAB1-48A9-8FC3-C68AE6675B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13497"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66">
              <a:extLst>
                <a:ext uri="{FF2B5EF4-FFF2-40B4-BE49-F238E27FC236}">
                  <a16:creationId xmlns:a16="http://schemas.microsoft.com/office/drawing/2014/main" id="{0A6CA6BC-FFA6-4C34-B200-6F61EE1730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13497"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8" name="Rectangle 37">
            <a:extLst>
              <a:ext uri="{FF2B5EF4-FFF2-40B4-BE49-F238E27FC236}">
                <a16:creationId xmlns:a16="http://schemas.microsoft.com/office/drawing/2014/main" id="{D9F5512A-48E1-4C07-B75E-3CCC517B68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233984"/>
            <a:ext cx="606972" cy="36240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268059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E4C27B6-DB04-4891-AF97-BA1671B17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close up of a map&#10;&#10;Description automatically generated">
            <a:extLst>
              <a:ext uri="{FF2B5EF4-FFF2-40B4-BE49-F238E27FC236}">
                <a16:creationId xmlns:a16="http://schemas.microsoft.com/office/drawing/2014/main" id="{930258BB-51CC-7743-B8B5-7524F35246FA}"/>
              </a:ext>
            </a:extLst>
          </p:cNvPr>
          <p:cNvPicPr>
            <a:picLocks noChangeAspect="1"/>
          </p:cNvPicPr>
          <p:nvPr/>
        </p:nvPicPr>
        <p:blipFill rotWithShape="1">
          <a:blip r:embed="rId2"/>
          <a:srcRect t="2156" r="-1" b="-1"/>
          <a:stretch/>
        </p:blipFill>
        <p:spPr>
          <a:xfrm>
            <a:off x="606719" y="-1"/>
            <a:ext cx="11585281" cy="6857999"/>
          </a:xfrm>
          <a:prstGeom prst="rect">
            <a:avLst/>
          </a:prstGeom>
        </p:spPr>
      </p:pic>
      <p:sp>
        <p:nvSpPr>
          <p:cNvPr id="12" name="Rectangle 11">
            <a:extLst>
              <a:ext uri="{FF2B5EF4-FFF2-40B4-BE49-F238E27FC236}">
                <a16:creationId xmlns:a16="http://schemas.microsoft.com/office/drawing/2014/main" id="{7316481C-0A49-4796-812B-0D64F063B7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419898"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0FBAA22-69C1-C64C-A7D1-2FCFEE4BD615}"/>
              </a:ext>
            </a:extLst>
          </p:cNvPr>
          <p:cNvSpPr>
            <a:spLocks noGrp="1"/>
          </p:cNvSpPr>
          <p:nvPr>
            <p:ph type="title"/>
          </p:nvPr>
        </p:nvSpPr>
        <p:spPr>
          <a:xfrm>
            <a:off x="1036684" y="1152144"/>
            <a:ext cx="3953501" cy="3072393"/>
          </a:xfrm>
        </p:spPr>
        <p:txBody>
          <a:bodyPr vert="horz" lIns="91440" tIns="45720" rIns="91440" bIns="45720" rtlCol="0" anchor="b">
            <a:normAutofit/>
          </a:bodyPr>
          <a:lstStyle/>
          <a:p>
            <a:r>
              <a:rPr lang="en-US" sz="4300">
                <a:solidFill>
                  <a:schemeClr val="bg1"/>
                </a:solidFill>
              </a:rPr>
              <a:t>Choosing a Region of Interest for Further Analysis</a:t>
            </a:r>
          </a:p>
        </p:txBody>
      </p:sp>
      <p:sp>
        <p:nvSpPr>
          <p:cNvPr id="3" name="Content Placeholder 2">
            <a:extLst>
              <a:ext uri="{FF2B5EF4-FFF2-40B4-BE49-F238E27FC236}">
                <a16:creationId xmlns:a16="http://schemas.microsoft.com/office/drawing/2014/main" id="{DD6CEBC3-87F4-AE4F-B845-868A0D7558E7}"/>
              </a:ext>
            </a:extLst>
          </p:cNvPr>
          <p:cNvSpPr>
            <a:spLocks noGrp="1"/>
          </p:cNvSpPr>
          <p:nvPr>
            <p:ph idx="1"/>
          </p:nvPr>
        </p:nvSpPr>
        <p:spPr>
          <a:xfrm>
            <a:off x="1036684" y="4462272"/>
            <a:ext cx="3953501" cy="1272831"/>
          </a:xfrm>
        </p:spPr>
        <p:txBody>
          <a:bodyPr vert="horz" lIns="91440" tIns="45720" rIns="91440" bIns="45720" rtlCol="0" anchor="t">
            <a:normAutofit/>
          </a:bodyPr>
          <a:lstStyle/>
          <a:p>
            <a:pPr marL="0" indent="0">
              <a:buNone/>
            </a:pPr>
            <a:r>
              <a:rPr lang="en-US" sz="2200">
                <a:solidFill>
                  <a:schemeClr val="bg1"/>
                </a:solidFill>
              </a:rPr>
              <a:t>The area chosen is near Sarojini Nagar in South/South-East Delhi as shown on the map.</a:t>
            </a:r>
          </a:p>
        </p:txBody>
      </p:sp>
      <p:sp>
        <p:nvSpPr>
          <p:cNvPr id="14" name="Rectangle 13">
            <a:extLst>
              <a:ext uri="{FF2B5EF4-FFF2-40B4-BE49-F238E27FC236}">
                <a16:creationId xmlns:a16="http://schemas.microsoft.com/office/drawing/2014/main" id="{A5271697-90F1-4A23-8EF2-0179F2EAFA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606972" cy="323398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5E0EAE70-C355-42D1-BF00-CA8A17A742A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88720" y="73152"/>
            <a:ext cx="1178966" cy="232963"/>
            <a:chOff x="1188720" y="73152"/>
            <a:chExt cx="1178966" cy="232963"/>
          </a:xfrm>
        </p:grpSpPr>
        <p:sp>
          <p:nvSpPr>
            <p:cNvPr id="17" name="Rectangle 64">
              <a:extLst>
                <a:ext uri="{FF2B5EF4-FFF2-40B4-BE49-F238E27FC236}">
                  <a16:creationId xmlns:a16="http://schemas.microsoft.com/office/drawing/2014/main" id="{E6E58C95-A3F9-4C87-B9A5-32A7A75DDF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88541"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66">
              <a:extLst>
                <a:ext uri="{FF2B5EF4-FFF2-40B4-BE49-F238E27FC236}">
                  <a16:creationId xmlns:a16="http://schemas.microsoft.com/office/drawing/2014/main" id="{7B08CDDF-E602-4C1B-A248-A43292EB5D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88541"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64">
              <a:extLst>
                <a:ext uri="{FF2B5EF4-FFF2-40B4-BE49-F238E27FC236}">
                  <a16:creationId xmlns:a16="http://schemas.microsoft.com/office/drawing/2014/main" id="{6298B977-8F47-48C6-8454-11EF9478EC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63586"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66">
              <a:extLst>
                <a:ext uri="{FF2B5EF4-FFF2-40B4-BE49-F238E27FC236}">
                  <a16:creationId xmlns:a16="http://schemas.microsoft.com/office/drawing/2014/main" id="{06A6FB8E-FB47-44B7-810F-B88B4CCA06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63586"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64">
              <a:extLst>
                <a:ext uri="{FF2B5EF4-FFF2-40B4-BE49-F238E27FC236}">
                  <a16:creationId xmlns:a16="http://schemas.microsoft.com/office/drawing/2014/main" id="{818DB8DB-4D04-42C0-BE68-842A9F29AE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38631"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66">
              <a:extLst>
                <a:ext uri="{FF2B5EF4-FFF2-40B4-BE49-F238E27FC236}">
                  <a16:creationId xmlns:a16="http://schemas.microsoft.com/office/drawing/2014/main" id="{DBCFEA99-52A4-4E8E-B9C9-3D39B0E325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38631"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64">
              <a:extLst>
                <a:ext uri="{FF2B5EF4-FFF2-40B4-BE49-F238E27FC236}">
                  <a16:creationId xmlns:a16="http://schemas.microsoft.com/office/drawing/2014/main" id="{A6C0BB10-7324-4D11-A497-57A85CDB62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13675"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66">
              <a:extLst>
                <a:ext uri="{FF2B5EF4-FFF2-40B4-BE49-F238E27FC236}">
                  <a16:creationId xmlns:a16="http://schemas.microsoft.com/office/drawing/2014/main" id="{D7440F2E-8192-4FDF-AE8F-2833B7F403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13675"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64">
              <a:extLst>
                <a:ext uri="{FF2B5EF4-FFF2-40B4-BE49-F238E27FC236}">
                  <a16:creationId xmlns:a16="http://schemas.microsoft.com/office/drawing/2014/main" id="{B9F7DA6A-1872-4697-A567-20A0115A05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88720"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66">
              <a:extLst>
                <a:ext uri="{FF2B5EF4-FFF2-40B4-BE49-F238E27FC236}">
                  <a16:creationId xmlns:a16="http://schemas.microsoft.com/office/drawing/2014/main" id="{98BC1544-07ED-411D-880C-58CB114914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88720"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64">
              <a:extLst>
                <a:ext uri="{FF2B5EF4-FFF2-40B4-BE49-F238E27FC236}">
                  <a16:creationId xmlns:a16="http://schemas.microsoft.com/office/drawing/2014/main" id="{BA70D948-9946-455F-8155-D274F01DAB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13318"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66">
              <a:extLst>
                <a:ext uri="{FF2B5EF4-FFF2-40B4-BE49-F238E27FC236}">
                  <a16:creationId xmlns:a16="http://schemas.microsoft.com/office/drawing/2014/main" id="{807FCDBA-F7E3-4836-8253-15D212128F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13318"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64">
              <a:extLst>
                <a:ext uri="{FF2B5EF4-FFF2-40B4-BE49-F238E27FC236}">
                  <a16:creationId xmlns:a16="http://schemas.microsoft.com/office/drawing/2014/main" id="{D6A9BF83-5C67-44B0-883C-82BCAA1923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188363"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66">
              <a:extLst>
                <a:ext uri="{FF2B5EF4-FFF2-40B4-BE49-F238E27FC236}">
                  <a16:creationId xmlns:a16="http://schemas.microsoft.com/office/drawing/2014/main" id="{94BA7F92-7961-489E-83BD-5518EB1E99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188363"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64">
              <a:extLst>
                <a:ext uri="{FF2B5EF4-FFF2-40B4-BE49-F238E27FC236}">
                  <a16:creationId xmlns:a16="http://schemas.microsoft.com/office/drawing/2014/main" id="{56ADE108-5AE8-4ACF-88B9-28A0B125B3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063408"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66">
              <a:extLst>
                <a:ext uri="{FF2B5EF4-FFF2-40B4-BE49-F238E27FC236}">
                  <a16:creationId xmlns:a16="http://schemas.microsoft.com/office/drawing/2014/main" id="{75B2D25F-B666-4F19-816A-24456EAF46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063408"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64">
              <a:extLst>
                <a:ext uri="{FF2B5EF4-FFF2-40B4-BE49-F238E27FC236}">
                  <a16:creationId xmlns:a16="http://schemas.microsoft.com/office/drawing/2014/main" id="{A7D581F0-987F-45C5-A849-CC1B41222F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8452"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66">
              <a:extLst>
                <a:ext uri="{FF2B5EF4-FFF2-40B4-BE49-F238E27FC236}">
                  <a16:creationId xmlns:a16="http://schemas.microsoft.com/office/drawing/2014/main" id="{F388E533-92C3-428E-B078-81D6E1F2D9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8452"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64">
              <a:extLst>
                <a:ext uri="{FF2B5EF4-FFF2-40B4-BE49-F238E27FC236}">
                  <a16:creationId xmlns:a16="http://schemas.microsoft.com/office/drawing/2014/main" id="{C68AEED3-AAB1-48A9-8FC3-C68AE6675B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13497"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66">
              <a:extLst>
                <a:ext uri="{FF2B5EF4-FFF2-40B4-BE49-F238E27FC236}">
                  <a16:creationId xmlns:a16="http://schemas.microsoft.com/office/drawing/2014/main" id="{0A6CA6BC-FFA6-4C34-B200-6F61EE1730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13497"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8" name="Rectangle 37">
            <a:extLst>
              <a:ext uri="{FF2B5EF4-FFF2-40B4-BE49-F238E27FC236}">
                <a16:creationId xmlns:a16="http://schemas.microsoft.com/office/drawing/2014/main" id="{D9F5512A-48E1-4C07-B75E-3CCC517B68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233984"/>
            <a:ext cx="606972" cy="36240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05373252"/>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docProps/app.xml><?xml version="1.0" encoding="utf-8"?>
<Properties xmlns="http://schemas.openxmlformats.org/officeDocument/2006/extended-properties" xmlns:vt="http://schemas.openxmlformats.org/officeDocument/2006/docPropsVTypes">
  <TotalTime>0</TotalTime>
  <Words>1053</Words>
  <Application>Microsoft Macintosh PowerPoint</Application>
  <PresentationFormat>Widescreen</PresentationFormat>
  <Paragraphs>55</Paragraphs>
  <Slides>15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Arial</vt:lpstr>
      <vt:lpstr>Calibri</vt:lpstr>
      <vt:lpstr>Calibri Light</vt:lpstr>
      <vt:lpstr>Courier New</vt:lpstr>
      <vt:lpstr>Office Theme</vt:lpstr>
      <vt:lpstr>IBM Capstone – Battle of the Neighborhoods</vt:lpstr>
      <vt:lpstr>Business Problem</vt:lpstr>
      <vt:lpstr>Data</vt:lpstr>
      <vt:lpstr>Methodology</vt:lpstr>
      <vt:lpstr>Data: Generated Neighborhoods Grid</vt:lpstr>
      <vt:lpstr>Restaurant Data from Foursquare API</vt:lpstr>
      <vt:lpstr>Analysis</vt:lpstr>
      <vt:lpstr>Heat Map of Italian Restaurants</vt:lpstr>
      <vt:lpstr>Choosing a Region of Interest for Further Analysis</vt:lpstr>
      <vt:lpstr>Further Analysis of ROI and Filtration of Good Locations</vt:lpstr>
      <vt:lpstr>Clustering using K-means</vt:lpstr>
      <vt:lpstr>Concluding the Analysis</vt:lpstr>
      <vt:lpstr>Final List of 20 Addresses</vt:lpstr>
      <vt:lpstr>Results &amp; Discussion</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IBM Capstone – Battle of the Neighborhoods</dc:title>
  <dc:creator>ASHWIN GUPTA</dc:creator>
  <cp:lastModifiedBy>ASHWIN GUPTA</cp:lastModifiedBy>
  <cp:revision>1</cp:revision>
  <dcterms:created xsi:type="dcterms:W3CDTF">2020-04-21T08:25:27Z</dcterms:created>
  <dcterms:modified xsi:type="dcterms:W3CDTF">2020-04-21T08:28:19Z</dcterms:modified>
</cp:coreProperties>
</file>